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Century Schoolbook"/>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icole Klos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enturySchoolbook-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enturySchoolbook-italic.fntdata"/><Relationship Id="rId10" Type="http://schemas.openxmlformats.org/officeDocument/2006/relationships/slide" Target="slides/slide4.xml"/><Relationship Id="rId54" Type="http://schemas.openxmlformats.org/officeDocument/2006/relationships/font" Target="fonts/CenturySchoolbook-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CenturySchoolbook-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9T09:04:23.727">
    <p:pos x="2848" y="1018"/>
    <p:text>It seems like the outer for-loop between the python code and the pseudocode begin their index at different positions (the python code at 0 and the pseudocode at 1). 
My assumption is that this is because the pseudocode is more general and should function with languages other than python that start their index at 1.
But how should we go about looking at arrays with the pseudocode?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c9630c967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 name="Google Shape;134;g14c9630c967_0_0: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8: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c9630c967_1_17: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14c9630c967_1_17: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c9630c967_1_30: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14c9630c967_1_30: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19: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20: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473d8136f_0_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57" name="Google Shape;257;g2d473d8136f_0_63: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p12: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13: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18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473d8136f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82" name="Google Shape;282;g2d473d8136f_0_0: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473d8136f_0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0" name="Google Shape;290;g2d473d8136f_0_7: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473d8136f_0_14: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g2d473d8136f_0_14: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473d8136f_0_21: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g2d473d8136f_0_21: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473d8136f_0_28: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g2d473d8136f_0_28: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473d8136f_0_35: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g2d473d8136f_0_35: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473d8136f_0_74: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g2d473d8136f_0_74: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473d8136f_0_4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9" name="Google Shape;339;g2d473d8136f_0_42: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473d8136f_0_4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g2d473d8136f_0_49: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02d06e333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 name="Google Shape;355;g2902d06e333_0_36: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2: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22: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4c9630c967_1_42: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g14c9630c967_1_42: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c9630c967_1_1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 name="Google Shape;156;g14c9630c967_1_124: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02d06e333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g2902d06e333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eff23df84c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g2eff23df84c_0_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3: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23: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4: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24: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473d8136f_0_88: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g2d473d8136f_0_88: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473d8136f_0_170: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g2d473d8136f_0_170: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5: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25: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6: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p26: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473d8136f_0_195: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g2d473d8136f_0_195: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6" name="Google Shape;516;p32: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4c9630c967_1_1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4" name="Google Shape;164;g14c9630c967_1_137: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4c9630c967_1_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7" name="Google Shape;527;g14c9630c967_1_63: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4c9630c967_1_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8" name="Google Shape;538;g14c9630c967_1_78: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c8e5ad270_0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9" name="Google Shape;549;g30c8e5ad270_0_10: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4c9630c967_1_9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9" name="Google Shape;559;g14c9630c967_1_93: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02d06e333_0_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2" name="Google Shape;572;g2902d06e333_0_43: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9: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39: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0" lvl="0" marL="1079"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cf614267b_2_0: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8" name="Google Shape;588;g30cf614267b_2_0:notes"/>
          <p:cNvSpPr txBox="1"/>
          <p:nvPr>
            <p:ph idx="1" type="body"/>
          </p:nvPr>
        </p:nvSpPr>
        <p:spPr>
          <a:xfrm>
            <a:off x="914400" y="4343400"/>
            <a:ext cx="5027700" cy="411330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2" name="Google Shape;172;p5: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d473d8136f_0_5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 name="Google Shape;183;g2d473d8136f_0_56:notes"/>
          <p:cNvSpPr/>
          <p:nvPr>
            <p:ph idx="2" type="sldImg"/>
          </p:nvPr>
        </p:nvSpPr>
        <p:spPr>
          <a:xfrm>
            <a:off x="-97188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5: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6: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240" y="685800"/>
            <a:ext cx="6094200" cy="34275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7:notes"/>
          <p:cNvSpPr txBox="1"/>
          <p:nvPr>
            <p:ph idx="1" type="body"/>
          </p:nvPr>
        </p:nvSpPr>
        <p:spPr>
          <a:xfrm>
            <a:off x="914400" y="4343400"/>
            <a:ext cx="5027760" cy="4113360"/>
          </a:xfrm>
          <a:prstGeom prst="rect">
            <a:avLst/>
          </a:prstGeom>
          <a:noFill/>
          <a:ln>
            <a:noFill/>
          </a:ln>
        </p:spPr>
        <p:txBody>
          <a:bodyPr anchorCtr="0" anchor="t" bIns="45000" lIns="90000" spcFirstLastPara="1" rIns="90000" wrap="square" tIns="45000">
            <a:noAutofit/>
          </a:bodyPr>
          <a:lstStyle/>
          <a:p>
            <a:pPr indent="-214920" lvl="0" marL="216000" rtl="0" algn="l">
              <a:lnSpc>
                <a:spcPct val="100000"/>
              </a:lnSpc>
              <a:spcBef>
                <a:spcPts val="0"/>
              </a:spcBef>
              <a:spcAft>
                <a:spcPts val="0"/>
              </a:spcAft>
              <a:buNone/>
            </a:pPr>
            <a:r>
              <a:t/>
            </a:r>
            <a:endParaRPr b="0" sz="220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1" name="Shape 51"/>
        <p:cNvGrpSpPr/>
        <p:nvPr/>
      </p:nvGrpSpPr>
      <p:grpSpPr>
        <a:xfrm>
          <a:off x="0" y="0"/>
          <a:ext cx="0" cy="0"/>
          <a:chOff x="0" y="0"/>
          <a:chExt cx="0" cy="0"/>
        </a:xfrm>
      </p:grpSpPr>
      <p:sp>
        <p:nvSpPr>
          <p:cNvPr id="52" name="Google Shape;52;p1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 type="body"/>
          </p:nvPr>
        </p:nvSpPr>
        <p:spPr>
          <a:xfrm>
            <a:off x="457200" y="120339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1"/>
          <p:cNvSpPr txBox="1"/>
          <p:nvPr>
            <p:ph idx="2"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5" name="Shape 55"/>
        <p:cNvGrpSpPr/>
        <p:nvPr/>
      </p:nvGrpSpPr>
      <p:grpSpPr>
        <a:xfrm>
          <a:off x="0" y="0"/>
          <a:ext cx="0" cy="0"/>
          <a:chOff x="0" y="0"/>
          <a:chExt cx="0" cy="0"/>
        </a:xfrm>
      </p:grpSpPr>
      <p:sp>
        <p:nvSpPr>
          <p:cNvPr id="56" name="Google Shape;56;p1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2"/>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2"/>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4"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1" name="Shape 61"/>
        <p:cNvGrpSpPr/>
        <p:nvPr/>
      </p:nvGrpSpPr>
      <p:grpSpPr>
        <a:xfrm>
          <a:off x="0" y="0"/>
          <a:ext cx="0" cy="0"/>
          <a:chOff x="0" y="0"/>
          <a:chExt cx="0" cy="0"/>
        </a:xfrm>
      </p:grpSpPr>
      <p:sp>
        <p:nvSpPr>
          <p:cNvPr id="62" name="Google Shape;62;p1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
          <p:cNvSpPr txBox="1"/>
          <p:nvPr>
            <p:ph idx="1" type="body"/>
          </p:nvPr>
        </p:nvSpPr>
        <p:spPr>
          <a:xfrm>
            <a:off x="45720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3"/>
          <p:cNvSpPr txBox="1"/>
          <p:nvPr>
            <p:ph idx="2" type="body"/>
          </p:nvPr>
        </p:nvSpPr>
        <p:spPr>
          <a:xfrm>
            <a:off x="323964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3"/>
          <p:cNvSpPr txBox="1"/>
          <p:nvPr>
            <p:ph idx="3" type="body"/>
          </p:nvPr>
        </p:nvSpPr>
        <p:spPr>
          <a:xfrm>
            <a:off x="602208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3"/>
          <p:cNvSpPr txBox="1"/>
          <p:nvPr>
            <p:ph idx="4" type="body"/>
          </p:nvPr>
        </p:nvSpPr>
        <p:spPr>
          <a:xfrm>
            <a:off x="45720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5" type="body"/>
          </p:nvPr>
        </p:nvSpPr>
        <p:spPr>
          <a:xfrm>
            <a:off x="323964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6" type="body"/>
          </p:nvPr>
        </p:nvSpPr>
        <p:spPr>
          <a:xfrm>
            <a:off x="602208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_AND_BODY_6">
    <p:spTree>
      <p:nvGrpSpPr>
        <p:cNvPr id="69" name="Shape 69"/>
        <p:cNvGrpSpPr/>
        <p:nvPr/>
      </p:nvGrpSpPr>
      <p:grpSpPr>
        <a:xfrm>
          <a:off x="0" y="0"/>
          <a:ext cx="0" cy="0"/>
          <a:chOff x="0" y="0"/>
          <a:chExt cx="0" cy="0"/>
        </a:xfrm>
      </p:grpSpPr>
      <p:sp>
        <p:nvSpPr>
          <p:cNvPr id="70" name="Google Shape;70;p14"/>
          <p:cNvSpPr txBox="1"/>
          <p:nvPr>
            <p:ph idx="12" type="sldNum"/>
          </p:nvPr>
        </p:nvSpPr>
        <p:spPr>
          <a:xfrm>
            <a:off x="8923997" y="4960317"/>
            <a:ext cx="219900" cy="230700"/>
          </a:xfrm>
          <a:prstGeom prst="rect">
            <a:avLst/>
          </a:prstGeom>
          <a:noFill/>
          <a:ln>
            <a:noFill/>
          </a:ln>
        </p:spPr>
        <p:txBody>
          <a:bodyPr anchorCtr="0" anchor="ctr" bIns="45700" lIns="45700" spcFirstLastPara="1" rIns="45700" wrap="square" tIns="45700">
            <a:spAutoFit/>
          </a:bodyPr>
          <a:lstStyle>
            <a:lvl1pPr indent="0" lvl="0" marL="0" rtl="0" algn="r">
              <a:lnSpc>
                <a:spcPct val="100000"/>
              </a:lnSpc>
              <a:spcBef>
                <a:spcPts val="0"/>
              </a:spcBef>
              <a:spcAft>
                <a:spcPts val="0"/>
              </a:spcAft>
              <a:buClr>
                <a:srgbClr val="000000"/>
              </a:buClr>
              <a:buSzPts val="900"/>
              <a:buFont typeface="Calibri"/>
              <a:buNone/>
              <a:defRPr sz="900"/>
            </a:lvl1pPr>
            <a:lvl2pPr indent="0" lvl="1" marL="0" rtl="0" algn="r">
              <a:lnSpc>
                <a:spcPct val="100000"/>
              </a:lnSpc>
              <a:spcBef>
                <a:spcPts val="0"/>
              </a:spcBef>
              <a:spcAft>
                <a:spcPts val="0"/>
              </a:spcAft>
              <a:buClr>
                <a:srgbClr val="000000"/>
              </a:buClr>
              <a:buSzPts val="900"/>
              <a:buFont typeface="Calibri"/>
              <a:buNone/>
              <a:defRPr sz="900"/>
            </a:lvl2pPr>
            <a:lvl3pPr indent="0" lvl="2" marL="0" rtl="0" algn="r">
              <a:lnSpc>
                <a:spcPct val="100000"/>
              </a:lnSpc>
              <a:spcBef>
                <a:spcPts val="0"/>
              </a:spcBef>
              <a:spcAft>
                <a:spcPts val="0"/>
              </a:spcAft>
              <a:buClr>
                <a:srgbClr val="000000"/>
              </a:buClr>
              <a:buSzPts val="900"/>
              <a:buFont typeface="Calibri"/>
              <a:buNone/>
              <a:defRPr sz="900"/>
            </a:lvl3pPr>
            <a:lvl4pPr indent="0" lvl="3" marL="0" rtl="0" algn="r">
              <a:lnSpc>
                <a:spcPct val="100000"/>
              </a:lnSpc>
              <a:spcBef>
                <a:spcPts val="0"/>
              </a:spcBef>
              <a:spcAft>
                <a:spcPts val="0"/>
              </a:spcAft>
              <a:buClr>
                <a:srgbClr val="000000"/>
              </a:buClr>
              <a:buSzPts val="900"/>
              <a:buFont typeface="Calibri"/>
              <a:buNone/>
              <a:defRPr sz="900"/>
            </a:lvl4pPr>
            <a:lvl5pPr indent="0" lvl="4" marL="0" rtl="0" algn="r">
              <a:lnSpc>
                <a:spcPct val="100000"/>
              </a:lnSpc>
              <a:spcBef>
                <a:spcPts val="0"/>
              </a:spcBef>
              <a:spcAft>
                <a:spcPts val="0"/>
              </a:spcAft>
              <a:buClr>
                <a:srgbClr val="000000"/>
              </a:buClr>
              <a:buSzPts val="900"/>
              <a:buFont typeface="Calibri"/>
              <a:buNone/>
              <a:defRPr sz="900"/>
            </a:lvl5pPr>
            <a:lvl6pPr indent="0" lvl="5" marL="0" rtl="0" algn="r">
              <a:lnSpc>
                <a:spcPct val="100000"/>
              </a:lnSpc>
              <a:spcBef>
                <a:spcPts val="0"/>
              </a:spcBef>
              <a:spcAft>
                <a:spcPts val="0"/>
              </a:spcAft>
              <a:buClr>
                <a:srgbClr val="000000"/>
              </a:buClr>
              <a:buSzPts val="900"/>
              <a:buFont typeface="Calibri"/>
              <a:buNone/>
              <a:defRPr sz="900"/>
            </a:lvl6pPr>
            <a:lvl7pPr indent="0" lvl="6" marL="0" rtl="0" algn="r">
              <a:lnSpc>
                <a:spcPct val="100000"/>
              </a:lnSpc>
              <a:spcBef>
                <a:spcPts val="0"/>
              </a:spcBef>
              <a:spcAft>
                <a:spcPts val="0"/>
              </a:spcAft>
              <a:buClr>
                <a:srgbClr val="000000"/>
              </a:buClr>
              <a:buSzPts val="900"/>
              <a:buFont typeface="Calibri"/>
              <a:buNone/>
              <a:defRPr sz="900"/>
            </a:lvl7pPr>
            <a:lvl8pPr indent="0" lvl="7" marL="0" rtl="0" algn="r">
              <a:lnSpc>
                <a:spcPct val="100000"/>
              </a:lnSpc>
              <a:spcBef>
                <a:spcPts val="0"/>
              </a:spcBef>
              <a:spcAft>
                <a:spcPts val="0"/>
              </a:spcAft>
              <a:buClr>
                <a:srgbClr val="000000"/>
              </a:buClr>
              <a:buSzPts val="900"/>
              <a:buFont typeface="Calibri"/>
              <a:buNone/>
              <a:defRPr sz="900"/>
            </a:lvl8pPr>
            <a:lvl9pPr indent="0" lvl="8" marL="0" rtl="0" algn="r">
              <a:lnSpc>
                <a:spcPct val="100000"/>
              </a:lnSpc>
              <a:spcBef>
                <a:spcPts val="0"/>
              </a:spcBef>
              <a:spcAft>
                <a:spcPts val="0"/>
              </a:spcAft>
              <a:buClr>
                <a:srgbClr val="000000"/>
              </a:buClr>
              <a:buSzPts val="900"/>
              <a:buFont typeface="Calibri"/>
              <a:buNone/>
              <a:defRPr sz="900"/>
            </a:lvl9pPr>
          </a:lstStyle>
          <a:p>
            <a:pPr indent="0" lvl="0" marL="0" rtl="0" algn="r">
              <a:spcBef>
                <a:spcPts val="0"/>
              </a:spcBef>
              <a:spcAft>
                <a:spcPts val="0"/>
              </a:spcAft>
              <a:buNone/>
            </a:pPr>
            <a:fld id="{00000000-1234-1234-1234-123412341234}" type="slidenum">
              <a:rPr lang="en-US"/>
              <a:t>‹#›</a:t>
            </a:fld>
            <a:endParaRPr sz="1400"/>
          </a:p>
        </p:txBody>
      </p:sp>
      <p:sp>
        <p:nvSpPr>
          <p:cNvPr id="71" name="Google Shape;71;p14"/>
          <p:cNvSpPr txBox="1"/>
          <p:nvPr>
            <p:ph idx="1" type="body"/>
          </p:nvPr>
        </p:nvSpPr>
        <p:spPr>
          <a:xfrm>
            <a:off x="457200" y="1200150"/>
            <a:ext cx="8229600" cy="3394500"/>
          </a:xfrm>
          <a:prstGeom prst="rect">
            <a:avLst/>
          </a:prstGeom>
          <a:noFill/>
          <a:ln>
            <a:noFill/>
          </a:ln>
        </p:spPr>
        <p:txBody>
          <a:bodyPr anchorCtr="0" anchor="t" bIns="45700" lIns="45700" spcFirstLastPara="1" rIns="45700" wrap="square" tIns="45700">
            <a:normAutofit/>
          </a:bodyPr>
          <a:lstStyle>
            <a:lvl1pPr indent="-228600" lvl="0" marL="457200" rtl="0" algn="l">
              <a:lnSpc>
                <a:spcPct val="100000"/>
              </a:lnSpc>
              <a:spcBef>
                <a:spcPts val="700"/>
              </a:spcBef>
              <a:spcAft>
                <a:spcPts val="0"/>
              </a:spcAft>
              <a:buClr>
                <a:srgbClr val="000000"/>
              </a:buClr>
              <a:buSzPts val="1800"/>
              <a:buNone/>
              <a:defRPr/>
            </a:lvl1pPr>
            <a:lvl2pPr indent="-228600" lvl="1" marL="914400" rtl="0" algn="l">
              <a:lnSpc>
                <a:spcPct val="100000"/>
              </a:lnSpc>
              <a:spcBef>
                <a:spcPts val="700"/>
              </a:spcBef>
              <a:spcAft>
                <a:spcPts val="0"/>
              </a:spcAft>
              <a:buClr>
                <a:srgbClr val="000000"/>
              </a:buClr>
              <a:buSzPts val="1800"/>
              <a:buNone/>
              <a:defRPr/>
            </a:lvl2pPr>
            <a:lvl3pPr indent="-228600" lvl="2" marL="1371600" rtl="0" algn="l">
              <a:lnSpc>
                <a:spcPct val="100000"/>
              </a:lnSpc>
              <a:spcBef>
                <a:spcPts val="700"/>
              </a:spcBef>
              <a:spcAft>
                <a:spcPts val="0"/>
              </a:spcAft>
              <a:buClr>
                <a:srgbClr val="000000"/>
              </a:buClr>
              <a:buSzPts val="1800"/>
              <a:buNone/>
              <a:defRPr/>
            </a:lvl3pPr>
            <a:lvl4pPr indent="-228600" lvl="3" marL="1828800" rtl="0" algn="l">
              <a:lnSpc>
                <a:spcPct val="100000"/>
              </a:lnSpc>
              <a:spcBef>
                <a:spcPts val="700"/>
              </a:spcBef>
              <a:spcAft>
                <a:spcPts val="0"/>
              </a:spcAft>
              <a:buClr>
                <a:srgbClr val="000000"/>
              </a:buClr>
              <a:buSzPts val="1800"/>
              <a:buNone/>
              <a:defRPr/>
            </a:lvl4pPr>
            <a:lvl5pPr indent="-228600" lvl="4" marL="2286000" rtl="0" algn="l">
              <a:lnSpc>
                <a:spcPct val="100000"/>
              </a:lnSpc>
              <a:spcBef>
                <a:spcPts val="700"/>
              </a:spcBef>
              <a:spcAft>
                <a:spcPts val="0"/>
              </a:spcAft>
              <a:buClr>
                <a:srgbClr val="000000"/>
              </a:buClr>
              <a:buSzPts val="1800"/>
              <a:buNone/>
              <a:defRPr/>
            </a:lvl5pPr>
            <a:lvl6pPr indent="-228600" lvl="5" marL="2743200" rtl="0" algn="l">
              <a:lnSpc>
                <a:spcPct val="100000"/>
              </a:lnSpc>
              <a:spcBef>
                <a:spcPts val="700"/>
              </a:spcBef>
              <a:spcAft>
                <a:spcPts val="0"/>
              </a:spcAft>
              <a:buClr>
                <a:srgbClr val="000000"/>
              </a:buClr>
              <a:buSzPts val="1800"/>
              <a:buNone/>
              <a:defRPr/>
            </a:lvl6pPr>
            <a:lvl7pPr indent="-228600" lvl="6" marL="3200400" rtl="0" algn="l">
              <a:lnSpc>
                <a:spcPct val="100000"/>
              </a:lnSpc>
              <a:spcBef>
                <a:spcPts val="700"/>
              </a:spcBef>
              <a:spcAft>
                <a:spcPts val="0"/>
              </a:spcAft>
              <a:buClr>
                <a:srgbClr val="000000"/>
              </a:buClr>
              <a:buSzPts val="1800"/>
              <a:buNone/>
              <a:defRPr/>
            </a:lvl7pPr>
            <a:lvl8pPr indent="-228600" lvl="7" marL="3657600" rtl="0" algn="l">
              <a:lnSpc>
                <a:spcPct val="100000"/>
              </a:lnSpc>
              <a:spcBef>
                <a:spcPts val="700"/>
              </a:spcBef>
              <a:spcAft>
                <a:spcPts val="0"/>
              </a:spcAft>
              <a:buClr>
                <a:srgbClr val="000000"/>
              </a:buClr>
              <a:buSzPts val="1800"/>
              <a:buNone/>
              <a:defRPr/>
            </a:lvl8pPr>
            <a:lvl9pPr indent="-228600" lvl="8" marL="4114800" rtl="0" algn="l">
              <a:lnSpc>
                <a:spcPct val="100000"/>
              </a:lnSpc>
              <a:spcBef>
                <a:spcPts val="700"/>
              </a:spcBef>
              <a:spcAft>
                <a:spcPts val="0"/>
              </a:spcAft>
              <a:buClr>
                <a:srgbClr val="000000"/>
              </a:buClr>
              <a:buSzPts val="1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4" name="Shape 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5" name="Shape 85"/>
        <p:cNvGrpSpPr/>
        <p:nvPr/>
      </p:nvGrpSpPr>
      <p:grpSpPr>
        <a:xfrm>
          <a:off x="0" y="0"/>
          <a:ext cx="0" cy="0"/>
          <a:chOff x="0" y="0"/>
          <a:chExt cx="0" cy="0"/>
        </a:xfrm>
      </p:grpSpPr>
      <p:sp>
        <p:nvSpPr>
          <p:cNvPr id="86" name="Google Shape;86;p1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7"/>
          <p:cNvSpPr txBox="1"/>
          <p:nvPr>
            <p:ph idx="1" type="subTitle"/>
          </p:nvPr>
        </p:nvSpPr>
        <p:spPr>
          <a:xfrm>
            <a:off x="457200" y="120339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8" name="Shape 88"/>
        <p:cNvGrpSpPr/>
        <p:nvPr/>
      </p:nvGrpSpPr>
      <p:grpSpPr>
        <a:xfrm>
          <a:off x="0" y="0"/>
          <a:ext cx="0" cy="0"/>
          <a:chOff x="0" y="0"/>
          <a:chExt cx="0" cy="0"/>
        </a:xfrm>
      </p:grpSpPr>
      <p:sp>
        <p:nvSpPr>
          <p:cNvPr id="89" name="Google Shape;89;p1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8"/>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1" name="Shape 91"/>
        <p:cNvGrpSpPr/>
        <p:nvPr/>
      </p:nvGrpSpPr>
      <p:grpSpPr>
        <a:xfrm>
          <a:off x="0" y="0"/>
          <a:ext cx="0" cy="0"/>
          <a:chOff x="0" y="0"/>
          <a:chExt cx="0" cy="0"/>
        </a:xfrm>
      </p:grpSpPr>
      <p:sp>
        <p:nvSpPr>
          <p:cNvPr id="92" name="Google Shape;92;p1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19"/>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7" name="Shape 97"/>
        <p:cNvGrpSpPr/>
        <p:nvPr/>
      </p:nvGrpSpPr>
      <p:grpSpPr>
        <a:xfrm>
          <a:off x="0" y="0"/>
          <a:ext cx="0" cy="0"/>
          <a:chOff x="0" y="0"/>
          <a:chExt cx="0" cy="0"/>
        </a:xfrm>
      </p:grpSpPr>
      <p:sp>
        <p:nvSpPr>
          <p:cNvPr id="98" name="Google Shape;98;p21"/>
          <p:cNvSpPr txBox="1"/>
          <p:nvPr>
            <p:ph idx="1" type="subTitle"/>
          </p:nvPr>
        </p:nvSpPr>
        <p:spPr>
          <a:xfrm>
            <a:off x="457200" y="205200"/>
            <a:ext cx="8229300" cy="3981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 type="subTitle"/>
          </p:nvPr>
        </p:nvSpPr>
        <p:spPr>
          <a:xfrm>
            <a:off x="457200" y="120339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2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2"/>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2"/>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2"/>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4" name="Shape 104"/>
        <p:cNvGrpSpPr/>
        <p:nvPr/>
      </p:nvGrpSpPr>
      <p:grpSpPr>
        <a:xfrm>
          <a:off x="0" y="0"/>
          <a:ext cx="0" cy="0"/>
          <a:chOff x="0" y="0"/>
          <a:chExt cx="0" cy="0"/>
        </a:xfrm>
      </p:grpSpPr>
      <p:sp>
        <p:nvSpPr>
          <p:cNvPr id="105" name="Google Shape;105;p2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3"/>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3"/>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3"/>
          <p:cNvSpPr txBox="1"/>
          <p:nvPr>
            <p:ph idx="3"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9" name="Shape 109"/>
        <p:cNvGrpSpPr/>
        <p:nvPr/>
      </p:nvGrpSpPr>
      <p:grpSpPr>
        <a:xfrm>
          <a:off x="0" y="0"/>
          <a:ext cx="0" cy="0"/>
          <a:chOff x="0" y="0"/>
          <a:chExt cx="0" cy="0"/>
        </a:xfrm>
      </p:grpSpPr>
      <p:sp>
        <p:nvSpPr>
          <p:cNvPr id="110" name="Google Shape;110;p2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4"/>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4"/>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4"/>
          <p:cNvSpPr txBox="1"/>
          <p:nvPr>
            <p:ph idx="3"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4" name="Shape 114"/>
        <p:cNvGrpSpPr/>
        <p:nvPr/>
      </p:nvGrpSpPr>
      <p:grpSpPr>
        <a:xfrm>
          <a:off x="0" y="0"/>
          <a:ext cx="0" cy="0"/>
          <a:chOff x="0" y="0"/>
          <a:chExt cx="0" cy="0"/>
        </a:xfrm>
      </p:grpSpPr>
      <p:sp>
        <p:nvSpPr>
          <p:cNvPr id="115" name="Google Shape;115;p2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5"/>
          <p:cNvSpPr txBox="1"/>
          <p:nvPr>
            <p:ph idx="1" type="body"/>
          </p:nvPr>
        </p:nvSpPr>
        <p:spPr>
          <a:xfrm>
            <a:off x="457200" y="120339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5"/>
          <p:cNvSpPr txBox="1"/>
          <p:nvPr>
            <p:ph idx="2"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8" name="Shape 118"/>
        <p:cNvGrpSpPr/>
        <p:nvPr/>
      </p:nvGrpSpPr>
      <p:grpSpPr>
        <a:xfrm>
          <a:off x="0" y="0"/>
          <a:ext cx="0" cy="0"/>
          <a:chOff x="0" y="0"/>
          <a:chExt cx="0" cy="0"/>
        </a:xfrm>
      </p:grpSpPr>
      <p:sp>
        <p:nvSpPr>
          <p:cNvPr id="119" name="Google Shape;119;p2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6"/>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26"/>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26"/>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 name="Google Shape;123;p26"/>
          <p:cNvSpPr txBox="1"/>
          <p:nvPr>
            <p:ph idx="4"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4" name="Shape 124"/>
        <p:cNvGrpSpPr/>
        <p:nvPr/>
      </p:nvGrpSpPr>
      <p:grpSpPr>
        <a:xfrm>
          <a:off x="0" y="0"/>
          <a:ext cx="0" cy="0"/>
          <a:chOff x="0" y="0"/>
          <a:chExt cx="0" cy="0"/>
        </a:xfrm>
      </p:grpSpPr>
      <p:sp>
        <p:nvSpPr>
          <p:cNvPr id="125" name="Google Shape;125;p27"/>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
          <p:cNvSpPr txBox="1"/>
          <p:nvPr>
            <p:ph idx="1" type="body"/>
          </p:nvPr>
        </p:nvSpPr>
        <p:spPr>
          <a:xfrm>
            <a:off x="45720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27"/>
          <p:cNvSpPr txBox="1"/>
          <p:nvPr>
            <p:ph idx="2" type="body"/>
          </p:nvPr>
        </p:nvSpPr>
        <p:spPr>
          <a:xfrm>
            <a:off x="323964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8" name="Google Shape;128;p27"/>
          <p:cNvSpPr txBox="1"/>
          <p:nvPr>
            <p:ph idx="3" type="body"/>
          </p:nvPr>
        </p:nvSpPr>
        <p:spPr>
          <a:xfrm>
            <a:off x="6022080" y="120339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27"/>
          <p:cNvSpPr txBox="1"/>
          <p:nvPr>
            <p:ph idx="4" type="body"/>
          </p:nvPr>
        </p:nvSpPr>
        <p:spPr>
          <a:xfrm>
            <a:off x="45720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27"/>
          <p:cNvSpPr txBox="1"/>
          <p:nvPr>
            <p:ph idx="5" type="body"/>
          </p:nvPr>
        </p:nvSpPr>
        <p:spPr>
          <a:xfrm>
            <a:off x="323964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27"/>
          <p:cNvSpPr txBox="1"/>
          <p:nvPr>
            <p:ph idx="6" type="body"/>
          </p:nvPr>
        </p:nvSpPr>
        <p:spPr>
          <a:xfrm>
            <a:off x="6022080" y="276156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5"/>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4" name="Shape 34"/>
        <p:cNvGrpSpPr/>
        <p:nvPr/>
      </p:nvGrpSpPr>
      <p:grpSpPr>
        <a:xfrm>
          <a:off x="0" y="0"/>
          <a:ext cx="0" cy="0"/>
          <a:chOff x="0" y="0"/>
          <a:chExt cx="0" cy="0"/>
        </a:xfrm>
      </p:grpSpPr>
      <p:sp>
        <p:nvSpPr>
          <p:cNvPr id="35" name="Google Shape;35;p7"/>
          <p:cNvSpPr txBox="1"/>
          <p:nvPr>
            <p:ph idx="1" type="subTitle"/>
          </p:nvPr>
        </p:nvSpPr>
        <p:spPr>
          <a:xfrm>
            <a:off x="457200" y="205200"/>
            <a:ext cx="8229300" cy="3981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6" name="Shape 36"/>
        <p:cNvGrpSpPr/>
        <p:nvPr/>
      </p:nvGrpSpPr>
      <p:grpSpPr>
        <a:xfrm>
          <a:off x="0" y="0"/>
          <a:ext cx="0" cy="0"/>
          <a:chOff x="0" y="0"/>
          <a:chExt cx="0" cy="0"/>
        </a:xfrm>
      </p:grpSpPr>
      <p:sp>
        <p:nvSpPr>
          <p:cNvPr id="37" name="Google Shape;37;p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2" type="body"/>
          </p:nvPr>
        </p:nvSpPr>
        <p:spPr>
          <a:xfrm>
            <a:off x="467424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8"/>
          <p:cNvSpPr txBox="1"/>
          <p:nvPr>
            <p:ph idx="3" type="body"/>
          </p:nvPr>
        </p:nvSpPr>
        <p:spPr>
          <a:xfrm>
            <a:off x="45720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1" name="Shape 41"/>
        <p:cNvGrpSpPr/>
        <p:nvPr/>
      </p:nvGrpSpPr>
      <p:grpSpPr>
        <a:xfrm>
          <a:off x="0" y="0"/>
          <a:ext cx="0" cy="0"/>
          <a:chOff x="0" y="0"/>
          <a:chExt cx="0" cy="0"/>
        </a:xfrm>
      </p:grpSpPr>
      <p:sp>
        <p:nvSpPr>
          <p:cNvPr id="42" name="Google Shape;42;p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
          <p:cNvSpPr txBox="1"/>
          <p:nvPr>
            <p:ph idx="1" type="body"/>
          </p:nvPr>
        </p:nvSpPr>
        <p:spPr>
          <a:xfrm>
            <a:off x="457200" y="120339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3" type="body"/>
          </p:nvPr>
        </p:nvSpPr>
        <p:spPr>
          <a:xfrm>
            <a:off x="4674240" y="276156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45720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4674240" y="120339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457200" y="276156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grpSp>
        <p:nvGrpSpPr>
          <p:cNvPr id="10" name="Google Shape;10;p1"/>
          <p:cNvGrpSpPr/>
          <p:nvPr/>
        </p:nvGrpSpPr>
        <p:grpSpPr>
          <a:xfrm>
            <a:off x="7010280" y="4927230"/>
            <a:ext cx="2132280" cy="215190"/>
            <a:chOff x="7010280" y="6569640"/>
            <a:chExt cx="2132280" cy="286920"/>
          </a:xfrm>
        </p:grpSpPr>
        <p:sp>
          <p:nvSpPr>
            <p:cNvPr id="11" name="Google Shape;11;p1"/>
            <p:cNvSpPr/>
            <p:nvPr/>
          </p:nvSpPr>
          <p:spPr>
            <a:xfrm>
              <a:off x="7010280" y="6569640"/>
              <a:ext cx="2132280" cy="286920"/>
            </a:xfrm>
            <a:prstGeom prst="rect">
              <a:avLst/>
            </a:prstGeom>
            <a:solidFill>
              <a:srgbClr val="CC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056000" y="6599520"/>
              <a:ext cx="204084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Winter Semester 202</a:t>
              </a:r>
              <a:r>
                <a:rPr lang="en-US" sz="1000"/>
                <a:t>4</a:t>
              </a:r>
              <a:r>
                <a:rPr i="0" lang="en-US" sz="1000" u="none" cap="none" strike="noStrike">
                  <a:solidFill>
                    <a:srgbClr val="000000"/>
                  </a:solidFill>
                </a:rPr>
                <a:t>-2</a:t>
              </a:r>
              <a:r>
                <a:rPr lang="en-US" sz="1000"/>
                <a:t>5</a:t>
              </a:r>
              <a:endParaRPr sz="1000"/>
            </a:p>
          </p:txBody>
        </p:sp>
      </p:grpSp>
      <p:grpSp>
        <p:nvGrpSpPr>
          <p:cNvPr id="13" name="Google Shape;13;p1"/>
          <p:cNvGrpSpPr/>
          <p:nvPr/>
        </p:nvGrpSpPr>
        <p:grpSpPr>
          <a:xfrm>
            <a:off x="360" y="4927230"/>
            <a:ext cx="2390760" cy="215460"/>
            <a:chOff x="360" y="6569640"/>
            <a:chExt cx="2390760" cy="287280"/>
          </a:xfrm>
        </p:grpSpPr>
        <p:sp>
          <p:nvSpPr>
            <p:cNvPr id="14" name="Google Shape;14;p1"/>
            <p:cNvSpPr/>
            <p:nvPr/>
          </p:nvSpPr>
          <p:spPr>
            <a:xfrm>
              <a:off x="360" y="6569640"/>
              <a:ext cx="2390760" cy="287280"/>
            </a:xfrm>
            <a:prstGeom prst="rect">
              <a:avLst/>
            </a:prstGeom>
            <a:solidFill>
              <a:srgbClr val="59C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46080" y="6599880"/>
              <a:ext cx="229932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Session 1, 23.10.202</a:t>
              </a:r>
              <a:r>
                <a:rPr lang="en-US" sz="1000"/>
                <a:t>4</a:t>
              </a:r>
              <a:endParaRPr i="0" sz="1000" u="none" cap="none" strike="noStrike"/>
            </a:p>
          </p:txBody>
        </p:sp>
      </p:grpSp>
      <p:pic>
        <p:nvPicPr>
          <p:cNvPr descr="Picture 10" id="16" name="Google Shape;16;p1"/>
          <p:cNvPicPr preferRelativeResize="0"/>
          <p:nvPr/>
        </p:nvPicPr>
        <p:blipFill rotWithShape="1">
          <a:blip r:embed="rId1">
            <a:alphaModFix/>
          </a:blip>
          <a:srcRect b="0" l="0" r="0" t="0"/>
          <a:stretch/>
        </p:blipFill>
        <p:spPr>
          <a:xfrm>
            <a:off x="7494030" y="75515"/>
            <a:ext cx="1540621" cy="592110"/>
          </a:xfrm>
          <a:prstGeom prst="rect">
            <a:avLst/>
          </a:prstGeom>
          <a:noFill/>
          <a:ln>
            <a:noFill/>
          </a:ln>
        </p:spPr>
      </p:pic>
      <p:sp>
        <p:nvSpPr>
          <p:cNvPr id="17" name="Google Shape;17;p1"/>
          <p:cNvSpPr/>
          <p:nvPr/>
        </p:nvSpPr>
        <p:spPr>
          <a:xfrm>
            <a:off x="2392200" y="4927230"/>
            <a:ext cx="4616700" cy="215400"/>
          </a:xfrm>
          <a:prstGeom prst="rect">
            <a:avLst/>
          </a:prstGeom>
          <a:solidFill>
            <a:srgbClr val="A5E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 name="Google Shape;19;p1"/>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0" name="Google Shape;20;p1"/>
          <p:cNvSpPr/>
          <p:nvPr/>
        </p:nvSpPr>
        <p:spPr>
          <a:xfrm>
            <a:off x="2437920" y="4949910"/>
            <a:ext cx="4525200" cy="1704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Introduction to Comput</a:t>
            </a:r>
            <a:r>
              <a:rPr lang="en-US" sz="1000"/>
              <a:t>ing</a:t>
            </a:r>
            <a:r>
              <a:rPr i="0" lang="en-US" sz="1000" u="none" cap="none" strike="noStrike">
                <a:solidFill>
                  <a:srgbClr val="000000"/>
                </a:solidFill>
              </a:rPr>
              <a:t> for the Social Sciences</a:t>
            </a:r>
            <a:endParaRPr i="0" sz="1000" u="none" cap="none" strike="noStrik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 name="Shape 72"/>
        <p:cNvGrpSpPr/>
        <p:nvPr/>
      </p:nvGrpSpPr>
      <p:grpSpPr>
        <a:xfrm>
          <a:off x="0" y="0"/>
          <a:ext cx="0" cy="0"/>
          <a:chOff x="0" y="0"/>
          <a:chExt cx="0" cy="0"/>
        </a:xfrm>
      </p:grpSpPr>
      <p:grpSp>
        <p:nvGrpSpPr>
          <p:cNvPr id="73" name="Google Shape;73;p15"/>
          <p:cNvGrpSpPr/>
          <p:nvPr/>
        </p:nvGrpSpPr>
        <p:grpSpPr>
          <a:xfrm>
            <a:off x="7010280" y="4927230"/>
            <a:ext cx="2132280" cy="215190"/>
            <a:chOff x="7010280" y="6569640"/>
            <a:chExt cx="2132280" cy="286920"/>
          </a:xfrm>
        </p:grpSpPr>
        <p:sp>
          <p:nvSpPr>
            <p:cNvPr id="74" name="Google Shape;74;p15"/>
            <p:cNvSpPr/>
            <p:nvPr/>
          </p:nvSpPr>
          <p:spPr>
            <a:xfrm>
              <a:off x="7010280" y="6569640"/>
              <a:ext cx="2132280" cy="286920"/>
            </a:xfrm>
            <a:prstGeom prst="rect">
              <a:avLst/>
            </a:prstGeom>
            <a:solidFill>
              <a:srgbClr val="CC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056000" y="6599520"/>
              <a:ext cx="204084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Century Schoolbook"/>
                  <a:ea typeface="Century Schoolbook"/>
                  <a:cs typeface="Century Schoolbook"/>
                  <a:sym typeface="Century Schoolbook"/>
                </a:rPr>
                <a:t>Winter Semester 2022-23</a:t>
              </a:r>
              <a:endParaRPr b="0" sz="900" strike="noStrike">
                <a:latin typeface="Arial"/>
                <a:ea typeface="Arial"/>
                <a:cs typeface="Arial"/>
                <a:sym typeface="Arial"/>
              </a:endParaRPr>
            </a:p>
          </p:txBody>
        </p:sp>
      </p:grpSp>
      <p:grpSp>
        <p:nvGrpSpPr>
          <p:cNvPr id="76" name="Google Shape;76;p15"/>
          <p:cNvGrpSpPr/>
          <p:nvPr/>
        </p:nvGrpSpPr>
        <p:grpSpPr>
          <a:xfrm>
            <a:off x="360" y="4927230"/>
            <a:ext cx="2390760" cy="215460"/>
            <a:chOff x="360" y="6569640"/>
            <a:chExt cx="2390760" cy="287280"/>
          </a:xfrm>
        </p:grpSpPr>
        <p:sp>
          <p:nvSpPr>
            <p:cNvPr id="77" name="Google Shape;77;p15"/>
            <p:cNvSpPr/>
            <p:nvPr/>
          </p:nvSpPr>
          <p:spPr>
            <a:xfrm>
              <a:off x="360" y="6569640"/>
              <a:ext cx="2390760" cy="287280"/>
            </a:xfrm>
            <a:prstGeom prst="rect">
              <a:avLst/>
            </a:prstGeom>
            <a:solidFill>
              <a:srgbClr val="59C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46080" y="6599880"/>
              <a:ext cx="2299320" cy="22716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b="0" lang="en-US" sz="900" strike="noStrike">
                  <a:solidFill>
                    <a:srgbClr val="000000"/>
                  </a:solidFill>
                  <a:latin typeface="Century Schoolbook"/>
                  <a:ea typeface="Century Schoolbook"/>
                  <a:cs typeface="Century Schoolbook"/>
                  <a:sym typeface="Century Schoolbook"/>
                </a:rPr>
                <a:t>Session 1, 27.10.2022</a:t>
              </a:r>
              <a:endParaRPr b="0" sz="900" strike="noStrike">
                <a:latin typeface="Arial"/>
                <a:ea typeface="Arial"/>
                <a:cs typeface="Arial"/>
                <a:sym typeface="Arial"/>
              </a:endParaRPr>
            </a:p>
          </p:txBody>
        </p:sp>
      </p:grpSp>
      <p:pic>
        <p:nvPicPr>
          <p:cNvPr descr="Picture 10" id="79" name="Google Shape;79;p15"/>
          <p:cNvPicPr preferRelativeResize="0"/>
          <p:nvPr/>
        </p:nvPicPr>
        <p:blipFill rotWithShape="1">
          <a:blip r:embed="rId1">
            <a:alphaModFix/>
          </a:blip>
          <a:srcRect b="0" l="0" r="0" t="0"/>
          <a:stretch/>
        </p:blipFill>
        <p:spPr>
          <a:xfrm>
            <a:off x="6979680" y="59940"/>
            <a:ext cx="1540621" cy="592110"/>
          </a:xfrm>
          <a:prstGeom prst="rect">
            <a:avLst/>
          </a:prstGeom>
          <a:noFill/>
          <a:ln>
            <a:noFill/>
          </a:ln>
        </p:spPr>
      </p:pic>
      <p:sp>
        <p:nvSpPr>
          <p:cNvPr id="80" name="Google Shape;80;p15"/>
          <p:cNvSpPr/>
          <p:nvPr/>
        </p:nvSpPr>
        <p:spPr>
          <a:xfrm>
            <a:off x="2392200" y="4927230"/>
            <a:ext cx="4616700" cy="215400"/>
          </a:xfrm>
          <a:prstGeom prst="rect">
            <a:avLst/>
          </a:prstGeom>
          <a:solidFill>
            <a:srgbClr val="A5E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2" name="Google Shape;82;p15"/>
          <p:cNvSpPr txBox="1"/>
          <p:nvPr>
            <p:ph idx="1" type="body"/>
          </p:nvPr>
        </p:nvSpPr>
        <p:spPr>
          <a:xfrm>
            <a:off x="457200" y="1203390"/>
            <a:ext cx="8229300" cy="29829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3" name="Google Shape;83;p15"/>
          <p:cNvSpPr/>
          <p:nvPr/>
        </p:nvSpPr>
        <p:spPr>
          <a:xfrm>
            <a:off x="2437920" y="4949910"/>
            <a:ext cx="4525200" cy="1704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1000" u="none" cap="none" strike="noStrike">
                <a:solidFill>
                  <a:srgbClr val="000000"/>
                </a:solidFill>
              </a:rPr>
              <a:t>Introduction to Computation for the Social Sciences</a:t>
            </a:r>
            <a:endParaRPr i="0" sz="1000" u="none" cap="none" strike="noStrik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cademic.oup.com/poq/article-pdf/82/3/470/26102382/nfy030.pdf" TargetMode="External"/><Relationship Id="rId4" Type="http://schemas.openxmlformats.org/officeDocument/2006/relationships/hyperlink" Target="https://doi.org/10.4401/ag-5364" TargetMode="External"/><Relationship Id="rId9" Type="http://schemas.openxmlformats.org/officeDocument/2006/relationships/hyperlink" Target="https://www.jmir.org/2005/1/e10/" TargetMode="External"/><Relationship Id="rId5" Type="http://schemas.openxmlformats.org/officeDocument/2006/relationships/hyperlink" Target="https://www.science.org/doi/pdf/10.1126/science.1199644" TargetMode="External"/><Relationship Id="rId6" Type="http://schemas.openxmlformats.org/officeDocument/2006/relationships/hyperlink" Target="https://www.pnas.org/content/110/15/5802" TargetMode="External"/><Relationship Id="rId7" Type="http://schemas.openxmlformats.org/officeDocument/2006/relationships/hyperlink" Target="https://royalsocietypublishing.org/doi/full/10.1098/rsos.150288" TargetMode="External"/><Relationship Id="rId8" Type="http://schemas.openxmlformats.org/officeDocument/2006/relationships/hyperlink" Target="https://doi.org/10.1016/j.techsoc.2014.08.00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polver.uni-konstanz.de/social-data-science-lab/" TargetMode="External"/><Relationship Id="rId4"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zeus.uni-konstanz.d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ilias.uni-konstanz.de/goto_ILIASKONSTANZ_crs_1634351.html" TargetMode="External"/><Relationship Id="rId4" Type="http://schemas.openxmlformats.org/officeDocument/2006/relationships/hyperlink" Target="https://discord.gg/uynmm6tAx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9.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mailto:liane.strauch@uni-konstanz.de" TargetMode="External"/><Relationship Id="rId4" Type="http://schemas.openxmlformats.org/officeDocument/2006/relationships/hyperlink" Target="mailto:claire.jordan@uni-konstanz.de" TargetMode="External"/><Relationship Id="rId9" Type="http://schemas.openxmlformats.org/officeDocument/2006/relationships/image" Target="../media/image12.png"/><Relationship Id="rId5" Type="http://schemas.openxmlformats.org/officeDocument/2006/relationships/hyperlink" Target="mailto:elena.solar@uni-konstanz.de" TargetMode="External"/><Relationship Id="rId6" Type="http://schemas.openxmlformats.org/officeDocument/2006/relationships/hyperlink" Target="mailto:andri.rutschmann@uni-konstanz.de" TargetMode="External"/><Relationship Id="rId7" Type="http://schemas.openxmlformats.org/officeDocument/2006/relationships/image" Target="../media/image46.jpg"/><Relationship Id="rId8"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facebook.com/notes/10158791468612200/"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8"/>
          <p:cNvSpPr/>
          <p:nvPr/>
        </p:nvSpPr>
        <p:spPr>
          <a:xfrm>
            <a:off x="805680" y="1265490"/>
            <a:ext cx="7422600" cy="1452000"/>
          </a:xfrm>
          <a:prstGeom prst="roundRect">
            <a:avLst>
              <a:gd fmla="val 16667" name="adj"/>
            </a:avLst>
          </a:prstGeom>
          <a:solidFill>
            <a:srgbClr val="A5E0F3"/>
          </a:solidFill>
          <a:ln>
            <a:noFill/>
          </a:ln>
          <a:effectLst>
            <a:outerShdw blurRad="381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8"/>
          <p:cNvSpPr/>
          <p:nvPr/>
        </p:nvSpPr>
        <p:spPr>
          <a:xfrm>
            <a:off x="402840" y="1354860"/>
            <a:ext cx="82281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3000" u="none" cap="none" strike="noStrike">
                <a:solidFill>
                  <a:srgbClr val="000000"/>
                </a:solidFill>
              </a:rPr>
              <a:t>Introduction to Comput</a:t>
            </a:r>
            <a:r>
              <a:rPr lang="en-US" sz="3000"/>
              <a:t>ing</a:t>
            </a:r>
            <a:r>
              <a:rPr lang="en-US" sz="3000"/>
              <a:t> </a:t>
            </a:r>
            <a:endParaRPr sz="3000"/>
          </a:p>
          <a:p>
            <a:pPr indent="0" lvl="0" marL="0" marR="0" rtl="0" algn="ctr">
              <a:lnSpc>
                <a:spcPct val="100000"/>
              </a:lnSpc>
              <a:spcBef>
                <a:spcPts val="0"/>
              </a:spcBef>
              <a:spcAft>
                <a:spcPts val="0"/>
              </a:spcAft>
              <a:buNone/>
            </a:pPr>
            <a:r>
              <a:rPr i="0" lang="en-US" sz="3000" u="none" cap="none" strike="noStrike">
                <a:solidFill>
                  <a:srgbClr val="000000"/>
                </a:solidFill>
              </a:rPr>
              <a:t>for the Social Sciences</a:t>
            </a:r>
            <a:endParaRPr i="0" sz="3000" u="none" cap="none" strike="noStrike"/>
          </a:p>
        </p:txBody>
      </p:sp>
      <p:sp>
        <p:nvSpPr>
          <p:cNvPr id="139" name="Google Shape;139;p28"/>
          <p:cNvSpPr/>
          <p:nvPr/>
        </p:nvSpPr>
        <p:spPr>
          <a:xfrm>
            <a:off x="448560" y="207600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2500" u="none" cap="none" strike="noStrike">
                <a:solidFill>
                  <a:srgbClr val="000000"/>
                </a:solidFill>
              </a:rPr>
              <a:t>Session 1 - Introduction</a:t>
            </a:r>
            <a:endParaRPr i="0" sz="2500" u="none" cap="none" strike="noStrike"/>
          </a:p>
        </p:txBody>
      </p:sp>
      <p:sp>
        <p:nvSpPr>
          <p:cNvPr id="140" name="Google Shape;140;p28"/>
          <p:cNvSpPr/>
          <p:nvPr/>
        </p:nvSpPr>
        <p:spPr>
          <a:xfrm>
            <a:off x="448560" y="284076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3000" u="none" cap="none" strike="noStrike">
                <a:solidFill>
                  <a:srgbClr val="000000"/>
                </a:solidFill>
              </a:rPr>
              <a:t>David Garcia</a:t>
            </a:r>
            <a:endParaRPr i="0" sz="3000" u="none" cap="none" strike="noStrike"/>
          </a:p>
        </p:txBody>
      </p:sp>
      <p:sp>
        <p:nvSpPr>
          <p:cNvPr id="141" name="Google Shape;141;p28"/>
          <p:cNvSpPr/>
          <p:nvPr/>
        </p:nvSpPr>
        <p:spPr>
          <a:xfrm>
            <a:off x="448560" y="3485700"/>
            <a:ext cx="8136600" cy="856200"/>
          </a:xfrm>
          <a:prstGeom prst="rect">
            <a:avLst/>
          </a:prstGeom>
          <a:noFill/>
          <a:ln>
            <a:noFill/>
          </a:ln>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None/>
            </a:pPr>
            <a:r>
              <a:rPr i="0" lang="en-US" sz="2500" u="none" cap="none" strike="noStrike">
                <a:solidFill>
                  <a:srgbClr val="000000"/>
                </a:solidFill>
              </a:rPr>
              <a:t>Winter Semester 202</a:t>
            </a:r>
            <a:r>
              <a:rPr lang="en-US" sz="2500"/>
              <a:t>4</a:t>
            </a:r>
            <a:r>
              <a:rPr i="0" lang="en-US" sz="2500" u="none" cap="none" strike="noStrike">
                <a:solidFill>
                  <a:srgbClr val="000000"/>
                </a:solidFill>
              </a:rPr>
              <a:t>-2</a:t>
            </a:r>
            <a:r>
              <a:rPr lang="en-US" sz="2500"/>
              <a:t>5</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0" y="236800"/>
            <a:ext cx="47826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7"/>
          <p:cNvSpPr/>
          <p:nvPr/>
        </p:nvSpPr>
        <p:spPr>
          <a:xfrm>
            <a:off x="272154" y="236800"/>
            <a:ext cx="44586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Motivation </a:t>
            </a:r>
            <a:r>
              <a:rPr lang="en-US" sz="2400"/>
              <a:t>I</a:t>
            </a:r>
            <a:r>
              <a:rPr lang="en-US" sz="2400" strike="noStrike">
                <a:solidFill>
                  <a:srgbClr val="000000"/>
                </a:solidFill>
              </a:rPr>
              <a:t>: the </a:t>
            </a:r>
            <a:r>
              <a:rPr lang="en-US" sz="2400"/>
              <a:t>Data revolution</a:t>
            </a:r>
            <a:endParaRPr sz="2400" strike="noStrike"/>
          </a:p>
        </p:txBody>
      </p:sp>
      <p:sp>
        <p:nvSpPr>
          <p:cNvPr id="222" name="Google Shape;222;p37"/>
          <p:cNvSpPr txBox="1"/>
          <p:nvPr/>
        </p:nvSpPr>
        <p:spPr>
          <a:xfrm>
            <a:off x="534575" y="935150"/>
            <a:ext cx="8495400" cy="3966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Big Data:</a:t>
            </a:r>
            <a:r>
              <a:rPr lang="en-US" sz="1800">
                <a:solidFill>
                  <a:srgbClr val="333333"/>
                </a:solidFill>
                <a:highlight>
                  <a:srgbClr val="FFFFFF"/>
                </a:highlight>
              </a:rPr>
              <a:t> Observing large amounts of humans across demographics</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3">
                  <a:extLst>
                    <a:ext uri="{A12FA001-AC4F-418D-AE19-62706E023703}">
                      <ahyp:hlinkClr val="tx"/>
                    </a:ext>
                  </a:extLst>
                </a:hlinkClick>
              </a:rPr>
              <a:t>Large-scale sentiment analysis for opinion estimation</a:t>
            </a:r>
            <a:endParaRPr sz="1800">
              <a:solidFill>
                <a:srgbClr val="337AB7"/>
              </a:solidFill>
              <a:highlight>
                <a:srgbClr val="FFFFFF"/>
              </a:highlight>
            </a:endParaRPr>
          </a:p>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Fast Data:</a:t>
            </a:r>
            <a:r>
              <a:rPr lang="en-US" sz="1800">
                <a:solidFill>
                  <a:srgbClr val="333333"/>
                </a:solidFill>
                <a:highlight>
                  <a:srgbClr val="FFFFFF"/>
                </a:highlight>
              </a:rPr>
              <a:t> Quantifying aspects of human behavior in real time</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4">
                  <a:extLst>
                    <a:ext uri="{A12FA001-AC4F-418D-AE19-62706E023703}">
                      <ahyp:hlinkClr val="tx"/>
                    </a:ext>
                  </a:extLst>
                </a:hlinkClick>
              </a:rPr>
              <a:t>Earthquake detection with social media</a:t>
            </a:r>
            <a:endParaRPr sz="1800">
              <a:solidFill>
                <a:srgbClr val="337AB7"/>
              </a:solidFill>
              <a:highlight>
                <a:srgbClr val="FFFFFF"/>
              </a:highlight>
            </a:endParaRPr>
          </a:p>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Long Data:</a:t>
            </a:r>
            <a:r>
              <a:rPr lang="en-US" sz="1800">
                <a:solidFill>
                  <a:srgbClr val="333333"/>
                </a:solidFill>
                <a:highlight>
                  <a:srgbClr val="FFFFFF"/>
                </a:highlight>
              </a:rPr>
              <a:t> Retrieving longitudinal data and at various timescales</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5">
                  <a:extLst>
                    <a:ext uri="{A12FA001-AC4F-418D-AE19-62706E023703}">
                      <ahyp:hlinkClr val="tx"/>
                    </a:ext>
                  </a:extLst>
                </a:hlinkClick>
              </a:rPr>
              <a:t>Analyzing cultural trends with Google books</a:t>
            </a:r>
            <a:endParaRPr sz="1800">
              <a:solidFill>
                <a:srgbClr val="337AB7"/>
              </a:solidFill>
              <a:highlight>
                <a:srgbClr val="FFFFFF"/>
              </a:highlight>
            </a:endParaRPr>
          </a:p>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Deep Data:</a:t>
            </a:r>
            <a:r>
              <a:rPr lang="en-US" sz="1800">
                <a:solidFill>
                  <a:srgbClr val="333333"/>
                </a:solidFill>
                <a:highlight>
                  <a:srgbClr val="FFFFFF"/>
                </a:highlight>
              </a:rPr>
              <a:t> Gathering persistent information on individuals</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6">
                  <a:extLst>
                    <a:ext uri="{A12FA001-AC4F-418D-AE19-62706E023703}">
                      <ahyp:hlinkClr val="tx"/>
                    </a:ext>
                  </a:extLst>
                </a:hlinkClick>
              </a:rPr>
              <a:t>Estimating personality with Facebook likes</a:t>
            </a:r>
            <a:endParaRPr sz="1800">
              <a:solidFill>
                <a:srgbClr val="337AB7"/>
              </a:solidFill>
              <a:highlight>
                <a:srgbClr val="FFFFFF"/>
              </a:highlight>
            </a:endParaRPr>
          </a:p>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Mixed Data:</a:t>
            </a:r>
            <a:r>
              <a:rPr lang="en-US" sz="1800">
                <a:solidFill>
                  <a:srgbClr val="333333"/>
                </a:solidFill>
                <a:highlight>
                  <a:srgbClr val="FFFFFF"/>
                </a:highlight>
              </a:rPr>
              <a:t> Combining heterogeneous data sources and unstructured data</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7">
                  <a:extLst>
                    <a:ext uri="{A12FA001-AC4F-418D-AE19-62706E023703}">
                      <ahyp:hlinkClr val="tx"/>
                    </a:ext>
                  </a:extLst>
                </a:hlinkClick>
              </a:rPr>
              <a:t>Data mashups in algorithmic trading</a:t>
            </a:r>
            <a:endParaRPr sz="1800">
              <a:solidFill>
                <a:srgbClr val="337AB7"/>
              </a:solidFill>
              <a:highlight>
                <a:srgbClr val="FFFFFF"/>
              </a:highlight>
            </a:endParaRPr>
          </a:p>
          <a:p>
            <a:pPr indent="-342900" lvl="0" marL="457200" rtl="0" algn="l">
              <a:lnSpc>
                <a:spcPct val="115000"/>
              </a:lnSpc>
              <a:spcBef>
                <a:spcPts val="0"/>
              </a:spcBef>
              <a:spcAft>
                <a:spcPts val="0"/>
              </a:spcAft>
              <a:buClr>
                <a:srgbClr val="333333"/>
              </a:buClr>
              <a:buSzPts val="1800"/>
              <a:buFont typeface="Helvetica Neue"/>
              <a:buChar char="●"/>
            </a:pPr>
            <a:r>
              <a:rPr b="1" lang="en-US" sz="1800">
                <a:solidFill>
                  <a:srgbClr val="333333"/>
                </a:solidFill>
                <a:highlight>
                  <a:srgbClr val="FFFFFF"/>
                </a:highlight>
              </a:rPr>
              <a:t>Strange Data:</a:t>
            </a:r>
            <a:r>
              <a:rPr lang="en-US" sz="1800">
                <a:solidFill>
                  <a:srgbClr val="333333"/>
                </a:solidFill>
                <a:highlight>
                  <a:srgbClr val="FFFFFF"/>
                </a:highlight>
              </a:rPr>
              <a:t> Locating small subcommunities or deviant behavior</a:t>
            </a:r>
            <a:br>
              <a:rPr lang="en-US" sz="1800">
                <a:solidFill>
                  <a:srgbClr val="333333"/>
                </a:solidFill>
                <a:highlight>
                  <a:srgbClr val="FFFFFF"/>
                </a:highlight>
              </a:rPr>
            </a:br>
            <a:r>
              <a:rPr lang="en-US" sz="1800">
                <a:solidFill>
                  <a:srgbClr val="333333"/>
                </a:solidFill>
                <a:highlight>
                  <a:srgbClr val="FFFFFF"/>
                </a:highlight>
              </a:rPr>
              <a:t>Example: </a:t>
            </a:r>
            <a:r>
              <a:rPr lang="en-US" sz="1800">
                <a:solidFill>
                  <a:srgbClr val="337AB7"/>
                </a:solidFill>
                <a:highlight>
                  <a:srgbClr val="FFFFFF"/>
                </a:highlight>
                <a:uFill>
                  <a:noFill/>
                </a:uFill>
                <a:hlinkClick r:id="rId8">
                  <a:extLst>
                    <a:ext uri="{A12FA001-AC4F-418D-AE19-62706E023703}">
                      <ahyp:hlinkClr val="tx"/>
                    </a:ext>
                  </a:extLst>
                </a:hlinkClick>
              </a:rPr>
              <a:t>Mass shooting fans on Twitter</a:t>
            </a:r>
            <a:r>
              <a:rPr lang="en-US" sz="1800">
                <a:solidFill>
                  <a:srgbClr val="333333"/>
                </a:solidFill>
                <a:highlight>
                  <a:srgbClr val="FFFFFF"/>
                </a:highlight>
              </a:rPr>
              <a:t> or </a:t>
            </a:r>
            <a:r>
              <a:rPr lang="en-US" sz="1800">
                <a:solidFill>
                  <a:srgbClr val="337AB7"/>
                </a:solidFill>
                <a:highlight>
                  <a:srgbClr val="FFFFFF"/>
                </a:highlight>
                <a:uFill>
                  <a:noFill/>
                </a:uFill>
                <a:hlinkClick r:id="rId9">
                  <a:extLst>
                    <a:ext uri="{A12FA001-AC4F-418D-AE19-62706E023703}">
                      <ahyp:hlinkClr val="tx"/>
                    </a:ext>
                  </a:extLst>
                </a:hlinkClick>
              </a:rPr>
              <a:t>rare disease discussion forums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8"/>
          <p:cNvSpPr/>
          <p:nvPr/>
        </p:nvSpPr>
        <p:spPr>
          <a:xfrm>
            <a:off x="0" y="236800"/>
            <a:ext cx="61617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8"/>
          <p:cNvSpPr/>
          <p:nvPr/>
        </p:nvSpPr>
        <p:spPr>
          <a:xfrm>
            <a:off x="372240" y="772200"/>
            <a:ext cx="8398200" cy="3745800"/>
          </a:xfrm>
          <a:prstGeom prst="rect">
            <a:avLst/>
          </a:prstGeom>
          <a:noFill/>
          <a:ln>
            <a:noFill/>
          </a:ln>
        </p:spPr>
        <p:txBody>
          <a:bodyPr anchorCtr="0" anchor="t" bIns="45000" lIns="45700" spcFirstLastPara="1" rIns="45700" wrap="square" tIns="45000">
            <a:noAutofit/>
          </a:bodyPr>
          <a:lstStyle/>
          <a:p>
            <a:pPr indent="-330200" lvl="0" marL="457200" marR="0" rtl="0" algn="l">
              <a:lnSpc>
                <a:spcPct val="150000"/>
              </a:lnSpc>
              <a:spcBef>
                <a:spcPts val="601"/>
              </a:spcBef>
              <a:spcAft>
                <a:spcPts val="0"/>
              </a:spcAft>
              <a:buSzPts val="1600"/>
              <a:buChar char="●"/>
            </a:pPr>
            <a:r>
              <a:rPr lang="en-US" sz="1600"/>
              <a:t>C</a:t>
            </a:r>
            <a:r>
              <a:rPr i="0" lang="en-US" sz="1600" u="none" cap="none" strike="noStrike">
                <a:solidFill>
                  <a:srgbClr val="000000"/>
                </a:solidFill>
              </a:rPr>
              <a:t>omputational methods a</a:t>
            </a:r>
            <a:r>
              <a:rPr lang="en-US" sz="1600"/>
              <a:t>re </a:t>
            </a:r>
            <a:r>
              <a:rPr i="0" lang="en-US" sz="1600" u="none" cap="none" strike="noStrike">
                <a:solidFill>
                  <a:srgbClr val="000000"/>
                </a:solidFill>
              </a:rPr>
              <a:t>critically important to handle and analyze </a:t>
            </a:r>
            <a:r>
              <a:rPr lang="en-US" sz="1600"/>
              <a:t>new social data</a:t>
            </a:r>
            <a:endParaRPr i="0" sz="1600" u="none" cap="none" strike="noStrike"/>
          </a:p>
          <a:p>
            <a:pPr indent="-330200" lvl="1" marL="914400" marR="0" rtl="0" algn="l">
              <a:lnSpc>
                <a:spcPct val="150000"/>
              </a:lnSpc>
              <a:spcBef>
                <a:spcPts val="0"/>
              </a:spcBef>
              <a:spcAft>
                <a:spcPts val="0"/>
              </a:spcAft>
              <a:buSzPts val="1600"/>
              <a:buChar char="○"/>
            </a:pPr>
            <a:r>
              <a:rPr i="0" lang="en-US" sz="1600" u="none" cap="none" strike="noStrike">
                <a:solidFill>
                  <a:srgbClr val="000000"/>
                </a:solidFill>
              </a:rPr>
              <a:t>automation</a:t>
            </a:r>
            <a:r>
              <a:rPr lang="en-US" sz="1600"/>
              <a:t> and scalability: we cannot process everything by hand</a:t>
            </a:r>
            <a:endParaRPr i="0" sz="1600" u="none" cap="none" strike="noStrike"/>
          </a:p>
          <a:p>
            <a:pPr indent="-330200" lvl="1" marL="914400" marR="0" rtl="0" algn="l">
              <a:lnSpc>
                <a:spcPct val="150000"/>
              </a:lnSpc>
              <a:spcBef>
                <a:spcPts val="0"/>
              </a:spcBef>
              <a:spcAft>
                <a:spcPts val="0"/>
              </a:spcAft>
              <a:buSzPts val="1600"/>
              <a:buChar char="○"/>
            </a:pPr>
            <a:r>
              <a:rPr i="0" lang="en-US" sz="1600" u="none" cap="none" strike="noStrike">
                <a:solidFill>
                  <a:srgbClr val="000000"/>
                </a:solidFill>
              </a:rPr>
              <a:t>robustness</a:t>
            </a:r>
            <a:r>
              <a:rPr lang="en-US" sz="1600"/>
              <a:t>: analysis changing assumptions or parameters</a:t>
            </a:r>
            <a:endParaRPr i="0" sz="1600" u="none" cap="none" strike="noStrike"/>
          </a:p>
          <a:p>
            <a:pPr indent="-330200" lvl="1" marL="914400" marR="0" rtl="0" algn="l">
              <a:lnSpc>
                <a:spcPct val="150000"/>
              </a:lnSpc>
              <a:spcBef>
                <a:spcPts val="0"/>
              </a:spcBef>
              <a:spcAft>
                <a:spcPts val="0"/>
              </a:spcAft>
              <a:buSzPts val="1600"/>
              <a:buChar char="○"/>
            </a:pPr>
            <a:r>
              <a:rPr lang="en-US" sz="1600"/>
              <a:t>r</a:t>
            </a:r>
            <a:r>
              <a:rPr i="0" lang="en-US" sz="1600" u="none" cap="none" strike="noStrike">
                <a:solidFill>
                  <a:srgbClr val="000000"/>
                </a:solidFill>
              </a:rPr>
              <a:t>eproducibility: cod</a:t>
            </a:r>
            <a:r>
              <a:rPr lang="en-US" sz="1600"/>
              <a:t>e for anyone to build and replicate</a:t>
            </a:r>
            <a:endParaRPr sz="1600"/>
          </a:p>
          <a:p>
            <a:pPr indent="-330200" lvl="0" marL="457200" marR="0" rtl="0" algn="l">
              <a:lnSpc>
                <a:spcPct val="150000"/>
              </a:lnSpc>
              <a:spcBef>
                <a:spcPts val="0"/>
              </a:spcBef>
              <a:spcAft>
                <a:spcPts val="0"/>
              </a:spcAft>
              <a:buClr>
                <a:srgbClr val="000000"/>
              </a:buClr>
              <a:buSzPts val="1600"/>
              <a:buChar char="●"/>
            </a:pPr>
            <a:r>
              <a:rPr lang="en-US" sz="1600" strike="noStrike">
                <a:solidFill>
                  <a:srgbClr val="000000"/>
                </a:solidFill>
              </a:rPr>
              <a:t>BUT lack of fundamental understanding of the “tools” we use</a:t>
            </a:r>
            <a:endParaRPr sz="1600" strike="noStrike"/>
          </a:p>
          <a:p>
            <a:pPr indent="-330200" lvl="1" marL="914400" marR="0" rtl="0" algn="l">
              <a:lnSpc>
                <a:spcPct val="150000"/>
              </a:lnSpc>
              <a:spcBef>
                <a:spcPts val="0"/>
              </a:spcBef>
              <a:spcAft>
                <a:spcPts val="0"/>
              </a:spcAft>
              <a:buSzPts val="1600"/>
              <a:buChar char="○"/>
            </a:pPr>
            <a:r>
              <a:rPr i="0" lang="en-US" sz="1600" u="none" cap="none" strike="noStrike">
                <a:solidFill>
                  <a:srgbClr val="000000"/>
                </a:solidFill>
              </a:rPr>
              <a:t>often only a working knowledge of high-level software programs</a:t>
            </a:r>
            <a:r>
              <a:rPr lang="en-US" sz="1600"/>
              <a:t> </a:t>
            </a:r>
            <a:br>
              <a:rPr lang="en-US" sz="1600"/>
            </a:br>
            <a:r>
              <a:rPr lang="en-US" sz="1600"/>
              <a:t>	e.g. Excel, </a:t>
            </a:r>
            <a:r>
              <a:rPr i="0" lang="en-US" sz="1600" u="none" cap="none" strike="noStrike">
                <a:solidFill>
                  <a:srgbClr val="000000"/>
                </a:solidFill>
              </a:rPr>
              <a:t>SPSS</a:t>
            </a:r>
            <a:r>
              <a:rPr lang="en-US" sz="1600"/>
              <a:t>, </a:t>
            </a:r>
            <a:r>
              <a:rPr i="0" lang="en-US" sz="1600" u="none" cap="none" strike="noStrike">
                <a:solidFill>
                  <a:srgbClr val="000000"/>
                </a:solidFill>
              </a:rPr>
              <a:t>STATA</a:t>
            </a:r>
            <a:endParaRPr i="0" sz="1600" u="none" cap="none" strike="noStrike"/>
          </a:p>
          <a:p>
            <a:pPr indent="-330200" lvl="1" marL="914400" marR="0" rtl="0" algn="l">
              <a:lnSpc>
                <a:spcPct val="150000"/>
              </a:lnSpc>
              <a:spcBef>
                <a:spcPts val="0"/>
              </a:spcBef>
              <a:spcAft>
                <a:spcPts val="0"/>
              </a:spcAft>
              <a:buSzPts val="1600"/>
              <a:buChar char="○"/>
            </a:pPr>
            <a:r>
              <a:rPr i="0" lang="en-US" sz="1600" u="none" cap="none" strike="noStrike">
                <a:solidFill>
                  <a:srgbClr val="000000"/>
                </a:solidFill>
              </a:rPr>
              <a:t>complex research problems require more </a:t>
            </a:r>
            <a:r>
              <a:rPr b="1" i="0" lang="en-US" sz="1600" u="none" cap="none" strike="noStrike">
                <a:solidFill>
                  <a:srgbClr val="000000"/>
                </a:solidFill>
              </a:rPr>
              <a:t>advanced </a:t>
            </a:r>
            <a:r>
              <a:rPr b="1" lang="en-US" sz="1600"/>
              <a:t>computational</a:t>
            </a:r>
            <a:r>
              <a:rPr b="1" i="0" lang="en-US" sz="1600" u="none" cap="none" strike="noStrike">
                <a:solidFill>
                  <a:srgbClr val="000000"/>
                </a:solidFill>
              </a:rPr>
              <a:t> skills</a:t>
            </a:r>
            <a:endParaRPr b="1" i="0" sz="1600" u="none" cap="none" strike="noStrike"/>
          </a:p>
          <a:p>
            <a:pPr indent="-330200" lvl="2" marL="1371600" marR="0" rtl="0" algn="l">
              <a:lnSpc>
                <a:spcPct val="150000"/>
              </a:lnSpc>
              <a:spcBef>
                <a:spcPts val="0"/>
              </a:spcBef>
              <a:spcAft>
                <a:spcPts val="0"/>
              </a:spcAft>
              <a:buClr>
                <a:srgbClr val="000000"/>
              </a:buClr>
              <a:buSzPts val="1600"/>
              <a:buChar char="■"/>
            </a:pPr>
            <a:r>
              <a:rPr i="0" lang="en-US" sz="1600" u="none" cap="none" strike="noStrike">
                <a:solidFill>
                  <a:srgbClr val="000000"/>
                </a:solidFill>
              </a:rPr>
              <a:t>automate data retrieval and handling</a:t>
            </a:r>
            <a:endParaRPr i="0" sz="1600" u="none" cap="none" strike="noStrike"/>
          </a:p>
          <a:p>
            <a:pPr indent="-330200" lvl="2" marL="1371600" marR="0" rtl="0" algn="l">
              <a:lnSpc>
                <a:spcPct val="150000"/>
              </a:lnSpc>
              <a:spcBef>
                <a:spcPts val="0"/>
              </a:spcBef>
              <a:spcAft>
                <a:spcPts val="0"/>
              </a:spcAft>
              <a:buSzPts val="1600"/>
              <a:buChar char="■"/>
            </a:pPr>
            <a:r>
              <a:rPr i="0" lang="en-US" sz="1600" u="none" cap="none" strike="noStrike">
                <a:solidFill>
                  <a:srgbClr val="000000"/>
                </a:solidFill>
              </a:rPr>
              <a:t>design efficient algorithms a</a:t>
            </a:r>
            <a:r>
              <a:rPr lang="en-US" sz="1600"/>
              <a:t>nd run them in computational infrastructure</a:t>
            </a:r>
            <a:endParaRPr i="0" sz="1600" u="none" cap="none" strike="noStrike"/>
          </a:p>
          <a:p>
            <a:pPr indent="-330200" lvl="2" marL="1371600" marR="0" rtl="0" algn="l">
              <a:lnSpc>
                <a:spcPct val="150000"/>
              </a:lnSpc>
              <a:spcBef>
                <a:spcPts val="0"/>
              </a:spcBef>
              <a:spcAft>
                <a:spcPts val="0"/>
              </a:spcAft>
              <a:buClr>
                <a:srgbClr val="000000"/>
              </a:buClr>
              <a:buSzPts val="1600"/>
              <a:buChar char="■"/>
            </a:pPr>
            <a:r>
              <a:rPr i="0" lang="en-US" sz="1600" u="none" cap="none" strike="noStrike">
                <a:solidFill>
                  <a:srgbClr val="000000"/>
                </a:solidFill>
              </a:rPr>
              <a:t>develop software that implement specific methods or solutions</a:t>
            </a:r>
            <a:endParaRPr i="0" sz="1600" u="none" cap="none" strike="noStrike"/>
          </a:p>
        </p:txBody>
      </p:sp>
      <p:sp>
        <p:nvSpPr>
          <p:cNvPr id="230" name="Google Shape;230;p38"/>
          <p:cNvSpPr/>
          <p:nvPr/>
        </p:nvSpPr>
        <p:spPr>
          <a:xfrm>
            <a:off x="272153" y="236800"/>
            <a:ext cx="58896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Motivation</a:t>
            </a:r>
            <a:r>
              <a:rPr lang="en-US" sz="2400"/>
              <a:t> II</a:t>
            </a:r>
            <a:r>
              <a:rPr lang="en-US" sz="2400" strike="noStrike">
                <a:solidFill>
                  <a:srgbClr val="000000"/>
                </a:solidFill>
              </a:rPr>
              <a:t>: the </a:t>
            </a:r>
            <a:r>
              <a:rPr lang="en-US" sz="2400"/>
              <a:t>Computational</a:t>
            </a:r>
            <a:r>
              <a:rPr lang="en-US" sz="2400"/>
              <a:t> revolution</a:t>
            </a:r>
            <a:endParaRPr sz="2400"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p:nvPr/>
        </p:nvSpPr>
        <p:spPr>
          <a:xfrm>
            <a:off x="0" y="236800"/>
            <a:ext cx="6027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p:nvPr/>
        </p:nvSpPr>
        <p:spPr>
          <a:xfrm>
            <a:off x="272153" y="236800"/>
            <a:ext cx="57549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Motivation </a:t>
            </a:r>
            <a:r>
              <a:rPr lang="en-US" sz="2400"/>
              <a:t>III</a:t>
            </a:r>
            <a:r>
              <a:rPr lang="en-US" sz="2400" strike="noStrike">
                <a:solidFill>
                  <a:srgbClr val="000000"/>
                </a:solidFill>
              </a:rPr>
              <a:t>: </a:t>
            </a:r>
            <a:r>
              <a:rPr lang="en-US" sz="2400"/>
              <a:t>Challenges in Data Science</a:t>
            </a:r>
            <a:endParaRPr sz="2400" strike="noStrike"/>
          </a:p>
        </p:txBody>
      </p:sp>
      <p:sp>
        <p:nvSpPr>
          <p:cNvPr id="238" name="Google Shape;238;p39"/>
          <p:cNvSpPr txBox="1"/>
          <p:nvPr/>
        </p:nvSpPr>
        <p:spPr>
          <a:xfrm>
            <a:off x="272150" y="747325"/>
            <a:ext cx="8454600" cy="42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333333"/>
                </a:solidFill>
                <a:highlight>
                  <a:srgbClr val="FFFFFF"/>
                </a:highlight>
              </a:rPr>
              <a:t>Understanding computation is a requirement to understand current issues in the digital society, technology, and social science research</a:t>
            </a:r>
            <a:endParaRPr sz="1600">
              <a:solidFill>
                <a:srgbClr val="333333"/>
              </a:solidFill>
              <a:highlight>
                <a:srgbClr val="FFFFFF"/>
              </a:highlight>
            </a:endParaRPr>
          </a:p>
          <a:p>
            <a:pPr indent="-330200" lvl="0" marL="457200" rtl="0" algn="l">
              <a:lnSpc>
                <a:spcPct val="115000"/>
              </a:lnSpc>
              <a:spcBef>
                <a:spcPts val="800"/>
              </a:spcBef>
              <a:spcAft>
                <a:spcPts val="0"/>
              </a:spcAft>
              <a:buClr>
                <a:srgbClr val="333333"/>
              </a:buClr>
              <a:buSzPts val="1600"/>
              <a:buFont typeface="Helvetica Neue"/>
              <a:buChar char="●"/>
            </a:pPr>
            <a:r>
              <a:rPr b="1" lang="en-US" sz="1600">
                <a:solidFill>
                  <a:srgbClr val="333333"/>
                </a:solidFill>
                <a:highlight>
                  <a:srgbClr val="FFFFFF"/>
                </a:highlight>
              </a:rPr>
              <a:t>Platform biases:</a:t>
            </a:r>
            <a:r>
              <a:rPr lang="en-US" sz="1600">
                <a:solidFill>
                  <a:srgbClr val="333333"/>
                </a:solidFill>
                <a:highlight>
                  <a:srgbClr val="FFFFFF"/>
                </a:highlight>
              </a:rPr>
              <a:t> The design of platforms and their algorithms can affect the behavior we observe. Some platforms have non-human actors (e.g. bots) that affect the data.</a:t>
            </a:r>
            <a:endParaRPr sz="1600">
              <a:solidFill>
                <a:srgbClr val="333333"/>
              </a:solidFill>
              <a:highlight>
                <a:srgbClr val="FFFFFF"/>
              </a:highlight>
            </a:endParaRPr>
          </a:p>
          <a:p>
            <a:pPr indent="-330200" lvl="0" marL="457200" rtl="0" algn="l">
              <a:lnSpc>
                <a:spcPct val="115000"/>
              </a:lnSpc>
              <a:spcBef>
                <a:spcPts val="0"/>
              </a:spcBef>
              <a:spcAft>
                <a:spcPts val="0"/>
              </a:spcAft>
              <a:buClr>
                <a:srgbClr val="333333"/>
              </a:buClr>
              <a:buSzPts val="1600"/>
              <a:buFont typeface="Helvetica Neue"/>
              <a:buChar char="●"/>
            </a:pPr>
            <a:r>
              <a:rPr b="1" lang="en-US" sz="1600">
                <a:solidFill>
                  <a:srgbClr val="333333"/>
                </a:solidFill>
                <a:highlight>
                  <a:srgbClr val="FFFFFF"/>
                </a:highlight>
              </a:rPr>
              <a:t>Data gatekeepers:</a:t>
            </a:r>
            <a:r>
              <a:rPr lang="en-US" sz="1600">
                <a:solidFill>
                  <a:srgbClr val="333333"/>
                </a:solidFill>
                <a:highlight>
                  <a:srgbClr val="FFFFFF"/>
                </a:highlight>
              </a:rPr>
              <a:t> Not everyone can access the same data. Some research might be impossible to reproduce.</a:t>
            </a:r>
            <a:endParaRPr sz="1600">
              <a:solidFill>
                <a:srgbClr val="333333"/>
              </a:solidFill>
              <a:highlight>
                <a:srgbClr val="FFFFFF"/>
              </a:highlight>
            </a:endParaRPr>
          </a:p>
          <a:p>
            <a:pPr indent="-330200" lvl="0" marL="457200" rtl="0" algn="l">
              <a:lnSpc>
                <a:spcPct val="115000"/>
              </a:lnSpc>
              <a:spcBef>
                <a:spcPts val="0"/>
              </a:spcBef>
              <a:spcAft>
                <a:spcPts val="0"/>
              </a:spcAft>
              <a:buClr>
                <a:srgbClr val="333333"/>
              </a:buClr>
              <a:buSzPts val="1600"/>
              <a:buFont typeface="Helvetica Neue"/>
              <a:buChar char="●"/>
            </a:pPr>
            <a:r>
              <a:rPr b="1" lang="en-US" sz="1600">
                <a:solidFill>
                  <a:srgbClr val="333333"/>
                </a:solidFill>
                <a:highlight>
                  <a:srgbClr val="FFFFFF"/>
                </a:highlight>
              </a:rPr>
              <a:t>Performative behavior:</a:t>
            </a:r>
            <a:r>
              <a:rPr lang="en-US" sz="1600">
                <a:solidFill>
                  <a:srgbClr val="333333"/>
                </a:solidFill>
                <a:highlight>
                  <a:srgbClr val="FFFFFF"/>
                </a:highlight>
              </a:rPr>
              <a:t> Talking online is not the same than offline. We have to consider what is the purpose of the people involved and if that distorts their behavior.</a:t>
            </a:r>
            <a:endParaRPr sz="1600">
              <a:solidFill>
                <a:srgbClr val="333333"/>
              </a:solidFill>
              <a:highlight>
                <a:srgbClr val="FFFFFF"/>
              </a:highlight>
            </a:endParaRPr>
          </a:p>
          <a:p>
            <a:pPr indent="-330200" lvl="0" marL="457200" rtl="0" algn="l">
              <a:lnSpc>
                <a:spcPct val="115000"/>
              </a:lnSpc>
              <a:spcBef>
                <a:spcPts val="0"/>
              </a:spcBef>
              <a:spcAft>
                <a:spcPts val="0"/>
              </a:spcAft>
              <a:buClr>
                <a:srgbClr val="333333"/>
              </a:buClr>
              <a:buSzPts val="1600"/>
              <a:buFont typeface="Helvetica Neue"/>
              <a:buChar char="●"/>
            </a:pPr>
            <a:r>
              <a:rPr b="1" lang="en-US" sz="1600">
                <a:solidFill>
                  <a:srgbClr val="333333"/>
                </a:solidFill>
                <a:highlight>
                  <a:srgbClr val="FFFFFF"/>
                </a:highlight>
              </a:rPr>
              <a:t>Representativity issues:</a:t>
            </a:r>
            <a:r>
              <a:rPr lang="en-US" sz="1600">
                <a:solidFill>
                  <a:srgbClr val="333333"/>
                </a:solidFill>
                <a:highlight>
                  <a:srgbClr val="FFFFFF"/>
                </a:highlight>
              </a:rPr>
              <a:t> Not everyone leaves digital traces and measurement methods or predictive models can have biases that lead to discriminatory outcomes.</a:t>
            </a:r>
            <a:endParaRPr sz="1600">
              <a:solidFill>
                <a:srgbClr val="333333"/>
              </a:solidFill>
              <a:highlight>
                <a:srgbClr val="FFFFFF"/>
              </a:highlight>
            </a:endParaRPr>
          </a:p>
          <a:p>
            <a:pPr indent="-330200" lvl="0" marL="457200" rtl="0" algn="l">
              <a:lnSpc>
                <a:spcPct val="115000"/>
              </a:lnSpc>
              <a:spcBef>
                <a:spcPts val="0"/>
              </a:spcBef>
              <a:spcAft>
                <a:spcPts val="0"/>
              </a:spcAft>
              <a:buClr>
                <a:srgbClr val="333333"/>
              </a:buClr>
              <a:buSzPts val="1600"/>
              <a:buFont typeface="Helvetica Neue"/>
              <a:buChar char="●"/>
            </a:pPr>
            <a:r>
              <a:rPr b="1" lang="en-US" sz="1600">
                <a:solidFill>
                  <a:srgbClr val="333333"/>
                </a:solidFill>
                <a:highlight>
                  <a:srgbClr val="FFFFFF"/>
                </a:highlight>
              </a:rPr>
              <a:t>Privacy and ethics:</a:t>
            </a:r>
            <a:r>
              <a:rPr lang="en-US" sz="1600">
                <a:solidFill>
                  <a:srgbClr val="333333"/>
                </a:solidFill>
                <a:highlight>
                  <a:srgbClr val="FFFFFF"/>
                </a:highlight>
              </a:rPr>
              <a:t> data is people - privacy </a:t>
            </a:r>
            <a:r>
              <a:rPr lang="en-US" sz="1600">
                <a:solidFill>
                  <a:srgbClr val="333333"/>
                </a:solidFill>
                <a:highlight>
                  <a:srgbClr val="FFFFFF"/>
                </a:highlight>
              </a:rPr>
              <a:t>expectations</a:t>
            </a:r>
            <a:r>
              <a:rPr lang="en-US" sz="1600">
                <a:solidFill>
                  <a:srgbClr val="333333"/>
                </a:solidFill>
                <a:highlight>
                  <a:srgbClr val="FFFFFF"/>
                </a:highlight>
              </a:rPr>
              <a:t> and downstream consequences of technology are new ethical issues.</a:t>
            </a:r>
            <a:endParaRPr sz="1600">
              <a:solidFill>
                <a:srgbClr val="333333"/>
              </a:solidFill>
              <a:highlight>
                <a:srgbClr val="FFFFFF"/>
              </a:highlight>
            </a:endParaRPr>
          </a:p>
          <a:p>
            <a:pPr indent="-330200" lvl="0" marL="457200" rtl="0" algn="l">
              <a:lnSpc>
                <a:spcPct val="115000"/>
              </a:lnSpc>
              <a:spcBef>
                <a:spcPts val="0"/>
              </a:spcBef>
              <a:spcAft>
                <a:spcPts val="0"/>
              </a:spcAft>
              <a:buClr>
                <a:srgbClr val="333333"/>
              </a:buClr>
              <a:buSzPts val="1600"/>
              <a:buFont typeface="Helvetica Neue"/>
              <a:buChar char="●"/>
            </a:pPr>
            <a:r>
              <a:rPr b="1" lang="en-US" sz="1600">
                <a:solidFill>
                  <a:srgbClr val="333333"/>
                </a:solidFill>
                <a:highlight>
                  <a:srgbClr val="FFFFFF"/>
                </a:highlight>
              </a:rPr>
              <a:t>The data deluge:</a:t>
            </a:r>
            <a:r>
              <a:rPr lang="en-US" sz="1600">
                <a:solidFill>
                  <a:srgbClr val="333333"/>
                </a:solidFill>
                <a:highlight>
                  <a:srgbClr val="FFFFFF"/>
                </a:highlight>
              </a:rPr>
              <a:t> Too much data enables black-box predictions that can be useful but limit our understanding.</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p:nvPr/>
        </p:nvSpPr>
        <p:spPr>
          <a:xfrm>
            <a:off x="0" y="236790"/>
            <a:ext cx="3307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a:off x="372240" y="772200"/>
            <a:ext cx="8398200" cy="26829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0"/>
              </a:spcBef>
              <a:spcAft>
                <a:spcPts val="0"/>
              </a:spcAft>
              <a:buClr>
                <a:srgbClr val="000000"/>
              </a:buClr>
              <a:buSzPts val="1600"/>
              <a:buChar char="•"/>
            </a:pPr>
            <a:r>
              <a:rPr b="1" lang="en-US" sz="1600"/>
              <a:t>Overarching goal: being able to solve problems computationally</a:t>
            </a:r>
            <a:endParaRPr b="1" sz="1600"/>
          </a:p>
          <a:p>
            <a:pPr indent="0" lvl="0" marL="0" marR="0" rtl="0" algn="l">
              <a:lnSpc>
                <a:spcPct val="100000"/>
              </a:lnSpc>
              <a:spcBef>
                <a:spcPts val="0"/>
              </a:spcBef>
              <a:spcAft>
                <a:spcPts val="0"/>
              </a:spcAft>
              <a:buNone/>
            </a:pPr>
            <a:r>
              <a:t/>
            </a:r>
            <a:endParaRPr sz="1600"/>
          </a:p>
          <a:p>
            <a:pPr indent="-284400" lvl="0" marL="285840" marR="0" rtl="0" algn="l">
              <a:lnSpc>
                <a:spcPct val="100000"/>
              </a:lnSpc>
              <a:spcBef>
                <a:spcPts val="0"/>
              </a:spcBef>
              <a:spcAft>
                <a:spcPts val="0"/>
              </a:spcAft>
              <a:buClr>
                <a:srgbClr val="000000"/>
              </a:buClr>
              <a:buSzPts val="1600"/>
              <a:buChar char="•"/>
            </a:pPr>
            <a:r>
              <a:rPr lang="en-US" sz="1600" strike="noStrike">
                <a:solidFill>
                  <a:srgbClr val="000000"/>
                </a:solidFill>
              </a:rPr>
              <a:t>Understand “basic” computer science concepts</a:t>
            </a:r>
            <a:endParaRPr sz="16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information coding, storage</a:t>
            </a:r>
            <a:r>
              <a:rPr lang="en-US" sz="1600"/>
              <a:t>, and processing</a:t>
            </a:r>
            <a:endParaRPr i="0" sz="1600" u="none" cap="none" strike="noStrike"/>
          </a:p>
          <a:p>
            <a:pPr indent="-284400" lvl="0" marL="285840" marR="0" rtl="0" algn="l">
              <a:lnSpc>
                <a:spcPct val="100000"/>
              </a:lnSpc>
              <a:spcBef>
                <a:spcPts val="601"/>
              </a:spcBef>
              <a:spcAft>
                <a:spcPts val="0"/>
              </a:spcAft>
              <a:buClr>
                <a:srgbClr val="000000"/>
              </a:buClr>
              <a:buSzPts val="1600"/>
              <a:buChar char="•"/>
            </a:pPr>
            <a:r>
              <a:rPr lang="en-US" sz="1600" strike="noStrike">
                <a:solidFill>
                  <a:srgbClr val="000000"/>
                </a:solidFill>
              </a:rPr>
              <a:t>Lear</a:t>
            </a:r>
            <a:r>
              <a:rPr lang="en-US" sz="1600" strike="noStrike">
                <a:solidFill>
                  <a:srgbClr val="000000"/>
                </a:solidFill>
              </a:rPr>
              <a:t>n these concepts “in context” </a:t>
            </a:r>
            <a:endParaRPr sz="16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what do we need them for?</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how do they help in our daily research?</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recognize and use established best practices from computer science</a:t>
            </a:r>
            <a:endParaRPr i="0" sz="1600" u="none" cap="none" strike="noStrike"/>
          </a:p>
          <a:p>
            <a:pPr indent="-284400" lvl="0" marL="285840" marR="0" rtl="0" algn="l">
              <a:lnSpc>
                <a:spcPct val="100000"/>
              </a:lnSpc>
              <a:spcBef>
                <a:spcPts val="601"/>
              </a:spcBef>
              <a:spcAft>
                <a:spcPts val="0"/>
              </a:spcAft>
              <a:buClr>
                <a:srgbClr val="000000"/>
              </a:buClr>
              <a:buSzPts val="1600"/>
              <a:buChar char="•"/>
            </a:pPr>
            <a:r>
              <a:rPr lang="en-US" sz="1600"/>
              <a:t>Goals are set to enable:</a:t>
            </a:r>
            <a:endParaRPr sz="16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effectively bridge between social science research and computational methods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not an expert but computer science “fluent”</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ability to start follow-up courses in computer science to gain a deeper knowledge</a:t>
            </a:r>
            <a:endParaRPr i="0" sz="1600" u="none" cap="none" strike="noStrike"/>
          </a:p>
        </p:txBody>
      </p:sp>
      <p:sp>
        <p:nvSpPr>
          <p:cNvPr id="246" name="Google Shape;246;p40"/>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Goals of the Course</a:t>
            </a:r>
            <a:endParaRPr sz="2400"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0" y="236790"/>
            <a:ext cx="3307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372240" y="772200"/>
            <a:ext cx="8398200" cy="25794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t/>
            </a:r>
            <a:endParaRPr sz="1700" strike="noStrike"/>
          </a:p>
          <a:p>
            <a:pPr indent="0" lvl="0" marL="0" marR="0" rtl="0" algn="l">
              <a:lnSpc>
                <a:spcPct val="100000"/>
              </a:lnSpc>
              <a:spcBef>
                <a:spcPts val="601"/>
              </a:spcBef>
              <a:spcAft>
                <a:spcPts val="0"/>
              </a:spcAft>
              <a:buNone/>
            </a:pPr>
            <a:r>
              <a:t/>
            </a:r>
            <a:endParaRPr sz="1700" strike="noStrike"/>
          </a:p>
          <a:p>
            <a:pPr indent="-290750" lvl="0" marL="285840" marR="0" rtl="0" algn="l">
              <a:lnSpc>
                <a:spcPct val="100000"/>
              </a:lnSpc>
              <a:spcBef>
                <a:spcPts val="601"/>
              </a:spcBef>
              <a:spcAft>
                <a:spcPts val="0"/>
              </a:spcAft>
              <a:buClr>
                <a:srgbClr val="000000"/>
              </a:buClr>
              <a:buSzPts val="1700"/>
              <a:buChar char="•"/>
            </a:pPr>
            <a:r>
              <a:rPr lang="en-US" sz="1700" strike="noStrike">
                <a:solidFill>
                  <a:srgbClr val="000000"/>
                </a:solidFill>
              </a:rPr>
              <a:t>Appreciate, understand and use ideas at the core of computer science and programming</a:t>
            </a:r>
            <a:endParaRPr sz="1700" strike="noStrike"/>
          </a:p>
          <a:p>
            <a:pPr indent="0" lvl="0" marL="0" marR="0" rtl="0" algn="l">
              <a:lnSpc>
                <a:spcPct val="100000"/>
              </a:lnSpc>
              <a:spcBef>
                <a:spcPts val="601"/>
              </a:spcBef>
              <a:spcAft>
                <a:spcPts val="0"/>
              </a:spcAft>
              <a:buNone/>
            </a:pPr>
            <a:r>
              <a:t/>
            </a:r>
            <a:endParaRPr sz="1700" strike="noStrike"/>
          </a:p>
          <a:p>
            <a:pPr indent="-290750" lvl="0" marL="285840" marR="0" rtl="0" algn="l">
              <a:lnSpc>
                <a:spcPct val="100000"/>
              </a:lnSpc>
              <a:spcBef>
                <a:spcPts val="601"/>
              </a:spcBef>
              <a:spcAft>
                <a:spcPts val="0"/>
              </a:spcAft>
              <a:buClr>
                <a:srgbClr val="000000"/>
              </a:buClr>
              <a:buSzPts val="1700"/>
              <a:buChar char="•"/>
            </a:pPr>
            <a:r>
              <a:rPr lang="en-US" sz="1700" strike="noStrike">
                <a:solidFill>
                  <a:srgbClr val="000000"/>
                </a:solidFill>
              </a:rPr>
              <a:t>Demonstrate familiarity with major algorithms and data structures</a:t>
            </a:r>
            <a:endParaRPr sz="1700" strike="noStrike"/>
          </a:p>
          <a:p>
            <a:pPr indent="0" lvl="0" marL="0" marR="0" rtl="0" algn="l">
              <a:lnSpc>
                <a:spcPct val="100000"/>
              </a:lnSpc>
              <a:spcBef>
                <a:spcPts val="601"/>
              </a:spcBef>
              <a:spcAft>
                <a:spcPts val="0"/>
              </a:spcAft>
              <a:buNone/>
            </a:pPr>
            <a:r>
              <a:t/>
            </a:r>
            <a:endParaRPr sz="1700" strike="noStrike"/>
          </a:p>
          <a:p>
            <a:pPr indent="-290750" lvl="0" marL="285840" marR="0" rtl="0" algn="l">
              <a:lnSpc>
                <a:spcPct val="100000"/>
              </a:lnSpc>
              <a:spcBef>
                <a:spcPts val="601"/>
              </a:spcBef>
              <a:spcAft>
                <a:spcPts val="0"/>
              </a:spcAft>
              <a:buClr>
                <a:srgbClr val="000000"/>
              </a:buClr>
              <a:buSzPts val="1700"/>
              <a:buChar char="•"/>
            </a:pPr>
            <a:r>
              <a:rPr lang="en-US" sz="1700" strike="noStrike">
                <a:solidFill>
                  <a:srgbClr val="000000"/>
                </a:solidFill>
              </a:rPr>
              <a:t>Use computational techniques for solving problems in the social sciences</a:t>
            </a:r>
            <a:endParaRPr sz="1700" strike="noStrike"/>
          </a:p>
          <a:p>
            <a:pPr indent="0" lvl="0" marL="0" marR="0" rtl="0" algn="l">
              <a:lnSpc>
                <a:spcPct val="100000"/>
              </a:lnSpc>
              <a:spcBef>
                <a:spcPts val="601"/>
              </a:spcBef>
              <a:spcAft>
                <a:spcPts val="0"/>
              </a:spcAft>
              <a:buNone/>
            </a:pPr>
            <a:r>
              <a:t/>
            </a:r>
            <a:endParaRPr sz="1700" strike="noStrike"/>
          </a:p>
          <a:p>
            <a:pPr indent="-290750" lvl="0" marL="285840" marR="0" rtl="0" algn="l">
              <a:lnSpc>
                <a:spcPct val="100000"/>
              </a:lnSpc>
              <a:spcBef>
                <a:spcPts val="601"/>
              </a:spcBef>
              <a:spcAft>
                <a:spcPts val="0"/>
              </a:spcAft>
              <a:buClr>
                <a:srgbClr val="000000"/>
              </a:buClr>
              <a:buSzPts val="1700"/>
              <a:buFont typeface="Arial"/>
              <a:buChar char="•"/>
            </a:pPr>
            <a:r>
              <a:rPr lang="en-US" sz="1700" strike="noStrike">
                <a:solidFill>
                  <a:srgbClr val="000000"/>
                </a:solidFill>
              </a:rPr>
              <a:t>Have familiarity with Python programming language for simple computational tasks</a:t>
            </a:r>
            <a:br>
              <a:rPr lang="en-US" sz="1700"/>
            </a:br>
            <a:r>
              <a:rPr lang="en-US" sz="1700" strike="noStrike">
                <a:solidFill>
                  <a:srgbClr val="000000"/>
                </a:solidFill>
              </a:rPr>
              <a:t> </a:t>
            </a:r>
            <a:endParaRPr sz="1700" strike="noStrike"/>
          </a:p>
        </p:txBody>
      </p:sp>
      <p:sp>
        <p:nvSpPr>
          <p:cNvPr id="254" name="Google Shape;254;p41"/>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Learning objectives</a:t>
            </a:r>
            <a:endParaRPr sz="2400"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a:off x="583790" y="1220075"/>
            <a:ext cx="8398200" cy="1667400"/>
          </a:xfrm>
          <a:prstGeom prst="rect">
            <a:avLst/>
          </a:prstGeom>
          <a:noFill/>
          <a:ln>
            <a:noFill/>
          </a:ln>
        </p:spPr>
        <p:txBody>
          <a:bodyPr anchorCtr="0" anchor="t" bIns="45000" lIns="45700" spcFirstLastPara="1" rIns="45700" wrap="square" tIns="45000">
            <a:noAutofit/>
          </a:bodyPr>
          <a:lstStyle/>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Motivations and Objectives</a:t>
            </a:r>
            <a:endParaRPr sz="2500">
              <a:solidFill>
                <a:schemeClr val="dk2"/>
              </a:solidFill>
            </a:endParaRPr>
          </a:p>
          <a:p>
            <a:pPr indent="-487509" lvl="0" marL="457200" marR="0" rtl="0" algn="l">
              <a:lnSpc>
                <a:spcPct val="100000"/>
              </a:lnSpc>
              <a:spcBef>
                <a:spcPts val="1199"/>
              </a:spcBef>
              <a:spcAft>
                <a:spcPts val="0"/>
              </a:spcAft>
              <a:buClr>
                <a:srgbClr val="000000"/>
              </a:buClr>
              <a:buSzPts val="2500"/>
              <a:buAutoNum type="arabicPeriod"/>
            </a:pPr>
            <a:r>
              <a:rPr lang="en-US" sz="2500"/>
              <a:t>Course </a:t>
            </a:r>
            <a:r>
              <a:rPr i="0" lang="en-US" sz="2500" u="none" cap="none" strike="noStrike">
                <a:solidFill>
                  <a:srgbClr val="000000"/>
                </a:solidFill>
              </a:rPr>
              <a:t>Overview</a:t>
            </a:r>
            <a:endParaRPr sz="2500">
              <a:solidFill>
                <a:schemeClr val="dk1"/>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Formalities</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A Brief Introduction to </a:t>
            </a:r>
            <a:r>
              <a:rPr i="0" lang="en-US" sz="2500" u="none" cap="none" strike="noStrike">
                <a:solidFill>
                  <a:schemeClr val="dk2"/>
                </a:solidFill>
              </a:rPr>
              <a:t>Computer Science</a:t>
            </a:r>
            <a:endParaRPr i="0" sz="2500" u="none" cap="none" strike="noStrike">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i="0" lang="en-US" sz="2500" u="none" cap="none" strike="noStrike">
                <a:solidFill>
                  <a:schemeClr val="dk2"/>
                </a:solidFill>
              </a:rPr>
              <a:t>Literature</a:t>
            </a:r>
            <a:endParaRPr i="0" sz="2500" u="none" cap="none" strike="noStrike">
              <a:solidFill>
                <a:schemeClr val="dk2"/>
              </a:solidFill>
            </a:endParaRPr>
          </a:p>
        </p:txBody>
      </p:sp>
      <p:sp>
        <p:nvSpPr>
          <p:cNvPr id="261" name="Google Shape;261;p42"/>
          <p:cNvSpPr/>
          <p:nvPr/>
        </p:nvSpPr>
        <p:spPr>
          <a:xfrm>
            <a:off x="0" y="236800"/>
            <a:ext cx="3040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2"/>
          <p:cNvSpPr/>
          <p:nvPr/>
        </p:nvSpPr>
        <p:spPr>
          <a:xfrm>
            <a:off x="272157" y="236800"/>
            <a:ext cx="2643900" cy="431700"/>
          </a:xfrm>
          <a:prstGeom prst="rect">
            <a:avLst/>
          </a:prstGeom>
          <a:noFill/>
          <a:ln>
            <a:noFill/>
          </a:ln>
        </p:spPr>
        <p:txBody>
          <a:bodyPr anchorCtr="0" anchor="ctr" bIns="45000" lIns="45700" spcFirstLastPara="1" rIns="45700" wrap="square" tIns="45000">
            <a:noAutofit/>
          </a:bodyPr>
          <a:lstStyle/>
          <a:p>
            <a:pPr indent="0" lvl="0" marL="0" rtl="0" algn="l">
              <a:spcBef>
                <a:spcPts val="1199"/>
              </a:spcBef>
              <a:spcAft>
                <a:spcPts val="0"/>
              </a:spcAft>
              <a:buNone/>
            </a:pPr>
            <a:r>
              <a:rPr lang="en-US" sz="2500">
                <a:solidFill>
                  <a:schemeClr val="dk1"/>
                </a:solidFill>
              </a:rPr>
              <a:t>Course Overview</a:t>
            </a:r>
            <a:endParaRPr i="0" sz="24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0" y="236790"/>
            <a:ext cx="38739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a:off x="372240" y="696000"/>
            <a:ext cx="8398200" cy="2997900"/>
          </a:xfrm>
          <a:prstGeom prst="rect">
            <a:avLst/>
          </a:prstGeom>
          <a:noFill/>
          <a:ln>
            <a:noFill/>
          </a:ln>
        </p:spPr>
        <p:txBody>
          <a:bodyPr anchorCtr="0" anchor="t" bIns="45000" lIns="45700" spcFirstLastPara="1" rIns="45700" wrap="square" tIns="45000">
            <a:noAutofit/>
          </a:bodyPr>
          <a:lstStyle/>
          <a:p>
            <a:pPr indent="-336550" lvl="0" marL="457200" marR="0" rtl="0" algn="l">
              <a:lnSpc>
                <a:spcPct val="150000"/>
              </a:lnSpc>
              <a:spcBef>
                <a:spcPts val="0"/>
              </a:spcBef>
              <a:spcAft>
                <a:spcPts val="0"/>
              </a:spcAft>
              <a:buSzPts val="1700"/>
              <a:buChar char="●"/>
            </a:pPr>
            <a:r>
              <a:rPr i="0" lang="en-US" sz="1700" u="none" cap="none" strike="noStrike">
                <a:solidFill>
                  <a:srgbClr val="000000"/>
                </a:solidFill>
              </a:rPr>
              <a:t>Fundamental principles of </a:t>
            </a:r>
            <a:r>
              <a:rPr lang="en-US" sz="1700"/>
              <a:t>C</a:t>
            </a:r>
            <a:r>
              <a:rPr i="0" lang="en-US" sz="1700" u="none" cap="none" strike="noStrike">
                <a:solidFill>
                  <a:srgbClr val="000000"/>
                </a:solidFill>
              </a:rPr>
              <a:t>omputer </a:t>
            </a:r>
            <a:r>
              <a:rPr lang="en-US" sz="1700"/>
              <a:t>S</a:t>
            </a:r>
            <a:r>
              <a:rPr i="0" lang="en-US" sz="1700" u="none" cap="none" strike="noStrike">
                <a:solidFill>
                  <a:srgbClr val="000000"/>
                </a:solidFill>
              </a:rPr>
              <a:t>cience &amp; basic programming concepts</a:t>
            </a:r>
            <a:endParaRPr i="0" sz="1700" u="none" cap="none" strike="noStrike"/>
          </a:p>
          <a:p>
            <a:pPr indent="-336550" lvl="1" marL="914400" marR="0" rtl="0" algn="l">
              <a:lnSpc>
                <a:spcPct val="150000"/>
              </a:lnSpc>
              <a:spcBef>
                <a:spcPts val="0"/>
              </a:spcBef>
              <a:spcAft>
                <a:spcPts val="0"/>
              </a:spcAft>
              <a:buClr>
                <a:srgbClr val="000000"/>
              </a:buClr>
              <a:buSzPts val="1700"/>
              <a:buChar char="○"/>
            </a:pPr>
            <a:r>
              <a:rPr i="0" lang="en-US" sz="1700" u="none" cap="none" strike="noStrike">
                <a:solidFill>
                  <a:srgbClr val="000000"/>
                </a:solidFill>
              </a:rPr>
              <a:t>Topics covered:</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principles of information coding</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computer systems &amp; information storage</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data types, data structures &amp; algorithms</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different programming paradigms</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basic database and parallel programming concepts</a:t>
            </a:r>
            <a:endParaRPr i="0" sz="1700" u="none" cap="none" strike="noStrike"/>
          </a:p>
          <a:p>
            <a:pPr indent="-336550" lvl="1" marL="914400" marR="0" rtl="0" algn="l">
              <a:lnSpc>
                <a:spcPct val="150000"/>
              </a:lnSpc>
              <a:spcBef>
                <a:spcPts val="0"/>
              </a:spcBef>
              <a:spcAft>
                <a:spcPts val="0"/>
              </a:spcAft>
              <a:buClr>
                <a:srgbClr val="000000"/>
              </a:buClr>
              <a:buSzPts val="1700"/>
              <a:buChar char="○"/>
            </a:pPr>
            <a:r>
              <a:rPr i="0" lang="en-US" sz="1700" u="none" cap="none" strike="noStrike">
                <a:solidFill>
                  <a:srgbClr val="000000"/>
                </a:solidFill>
              </a:rPr>
              <a:t>Format:</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concepts and theory are taught in the lectures</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lang="en-US" sz="1700"/>
              <a:t>assignments</a:t>
            </a:r>
            <a:r>
              <a:rPr i="0" lang="en-US" sz="1700" u="none" cap="none" strike="noStrike">
                <a:solidFill>
                  <a:srgbClr val="000000"/>
                </a:solidFill>
              </a:rPr>
              <a:t> rely wherever possible on real-world examples and data</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i="0" lang="en-US" sz="1700" u="none" cap="none" strike="noStrike">
                <a:solidFill>
                  <a:srgbClr val="000000"/>
                </a:solidFill>
              </a:rPr>
              <a:t>teaching language is Python</a:t>
            </a:r>
            <a:endParaRPr i="0" sz="1700" u="none" cap="none" strike="noStrike"/>
          </a:p>
          <a:p>
            <a:pPr indent="-336550" lvl="2" marL="1371600" marR="0" rtl="0" algn="l">
              <a:lnSpc>
                <a:spcPct val="115000"/>
              </a:lnSpc>
              <a:spcBef>
                <a:spcPts val="0"/>
              </a:spcBef>
              <a:spcAft>
                <a:spcPts val="0"/>
              </a:spcAft>
              <a:buClr>
                <a:srgbClr val="000000"/>
              </a:buClr>
              <a:buSzPts val="1700"/>
              <a:buChar char="■"/>
            </a:pPr>
            <a:r>
              <a:rPr b="1" i="0" lang="en-US" sz="1700" u="none" cap="none" strike="noStrike">
                <a:solidFill>
                  <a:srgbClr val="000000"/>
                </a:solidFill>
              </a:rPr>
              <a:t>Practice and self-learning </a:t>
            </a:r>
            <a:r>
              <a:rPr b="1" lang="en-US" sz="1700"/>
              <a:t>are</a:t>
            </a:r>
            <a:r>
              <a:rPr b="1" i="0" lang="en-US" sz="1700" u="none" cap="none" strike="noStrike">
                <a:solidFill>
                  <a:srgbClr val="000000"/>
                </a:solidFill>
              </a:rPr>
              <a:t> essential in computing.</a:t>
            </a:r>
            <a:r>
              <a:rPr i="0" lang="en-US" sz="1700" u="none" cap="none" strike="noStrike">
                <a:solidFill>
                  <a:srgbClr val="000000"/>
                </a:solidFill>
              </a:rPr>
              <a:t> Not only concepts and theories are important, you have to be able to </a:t>
            </a:r>
            <a:r>
              <a:rPr b="1" i="0" lang="en-US" sz="1700" u="none" cap="none" strike="noStrike">
                <a:solidFill>
                  <a:srgbClr val="000000"/>
                </a:solidFill>
              </a:rPr>
              <a:t>use</a:t>
            </a:r>
            <a:r>
              <a:rPr i="0" lang="en-US" sz="1700" u="none" cap="none" strike="noStrike">
                <a:solidFill>
                  <a:srgbClr val="000000"/>
                </a:solidFill>
              </a:rPr>
              <a:t> them.</a:t>
            </a:r>
            <a:endParaRPr i="0" sz="1700" u="none" cap="none" strike="noStrike"/>
          </a:p>
        </p:txBody>
      </p:sp>
      <p:sp>
        <p:nvSpPr>
          <p:cNvPr id="270" name="Google Shape;270;p43"/>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Overview of the Course</a:t>
            </a:r>
            <a:endParaRPr i="0" sz="24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4"/>
          <p:cNvSpPr/>
          <p:nvPr/>
        </p:nvSpPr>
        <p:spPr>
          <a:xfrm>
            <a:off x="0" y="236790"/>
            <a:ext cx="2796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372245" y="1229400"/>
            <a:ext cx="3947700" cy="41073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0"/>
              </a:spcBef>
              <a:spcAft>
                <a:spcPts val="0"/>
              </a:spcAft>
              <a:buClr>
                <a:srgbClr val="000000"/>
              </a:buClr>
              <a:buSzPts val="1600"/>
              <a:buChar char="•"/>
            </a:pPr>
            <a:r>
              <a:rPr i="0" lang="en-US" sz="1600" u="none" cap="none" strike="noStrike">
                <a:solidFill>
                  <a:srgbClr val="000000"/>
                </a:solidFill>
              </a:rPr>
              <a:t>Session 1: Introduction</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2: Information Coding </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3: Data Structures</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4: Programming</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5: Algorithms</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6: Recursion</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7: Sorting Algorithms</a:t>
            </a:r>
            <a:endParaRPr i="0" sz="1600" u="none" cap="none" strike="noStrike"/>
          </a:p>
        </p:txBody>
      </p:sp>
      <p:sp>
        <p:nvSpPr>
          <p:cNvPr id="278" name="Google Shape;278;p44"/>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Course Outline</a:t>
            </a:r>
            <a:endParaRPr i="0" sz="2400" u="none" cap="none" strike="noStrike"/>
          </a:p>
        </p:txBody>
      </p:sp>
      <p:sp>
        <p:nvSpPr>
          <p:cNvPr id="279" name="Google Shape;279;p44"/>
          <p:cNvSpPr/>
          <p:nvPr/>
        </p:nvSpPr>
        <p:spPr>
          <a:xfrm>
            <a:off x="4319950" y="1229400"/>
            <a:ext cx="4493400" cy="41073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8: Time Comp</a:t>
            </a:r>
            <a:r>
              <a:rPr lang="en-US" sz="1600"/>
              <a:t>lexity</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9: </a:t>
            </a:r>
            <a:r>
              <a:rPr lang="en-US" sz="1600">
                <a:solidFill>
                  <a:schemeClr val="dk1"/>
                </a:solidFill>
              </a:rPr>
              <a:t>Formal Languages and Automata</a:t>
            </a:r>
            <a:endParaRPr sz="1600"/>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10: Turing Machines and Complexity Classes</a:t>
            </a:r>
            <a:endParaRPr sz="1600"/>
          </a:p>
          <a:p>
            <a:pPr indent="-284400" lvl="0" marL="285840" marR="0" rtl="0" algn="l">
              <a:lnSpc>
                <a:spcPct val="100000"/>
              </a:lnSpc>
              <a:spcBef>
                <a:spcPts val="1199"/>
              </a:spcBef>
              <a:spcAft>
                <a:spcPts val="0"/>
              </a:spcAft>
              <a:buClr>
                <a:srgbClr val="000000"/>
              </a:buClr>
              <a:buSzPts val="1600"/>
              <a:buChar char="•"/>
            </a:pPr>
            <a:r>
              <a:rPr lang="en-US" sz="1600">
                <a:solidFill>
                  <a:schemeClr val="dk1"/>
                </a:solidFill>
              </a:rPr>
              <a:t>Session 11: Databases</a:t>
            </a:r>
            <a:endParaRPr sz="1600">
              <a:solidFill>
                <a:schemeClr val="dk1"/>
              </a:solidFill>
            </a:endParaRPr>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1</a:t>
            </a:r>
            <a:r>
              <a:rPr lang="en-US" sz="1600"/>
              <a:t>2</a:t>
            </a:r>
            <a:r>
              <a:rPr i="0" lang="en-US" sz="1600" u="none" cap="none" strike="noStrike">
                <a:solidFill>
                  <a:srgbClr val="000000"/>
                </a:solidFill>
              </a:rPr>
              <a:t>: Parallel Programming</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13: Social Science Applications</a:t>
            </a:r>
            <a:endParaRPr i="0" sz="1600" u="none" cap="none" strike="noStrike"/>
          </a:p>
          <a:p>
            <a:pPr indent="-284400" lvl="0" marL="285840" marR="0" rtl="0" algn="l">
              <a:lnSpc>
                <a:spcPct val="100000"/>
              </a:lnSpc>
              <a:spcBef>
                <a:spcPts val="1199"/>
              </a:spcBef>
              <a:spcAft>
                <a:spcPts val="0"/>
              </a:spcAft>
              <a:buClr>
                <a:srgbClr val="000000"/>
              </a:buClr>
              <a:buSzPts val="1600"/>
              <a:buChar char="•"/>
            </a:pPr>
            <a:r>
              <a:rPr i="0" lang="en-US" sz="1600" u="none" cap="none" strike="noStrike">
                <a:solidFill>
                  <a:srgbClr val="000000"/>
                </a:solidFill>
              </a:rPr>
              <a:t>Session 14: Exam Review</a:t>
            </a:r>
            <a:endParaRPr i="0" sz="16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a:off x="0" y="236790"/>
            <a:ext cx="18489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p:nvPr/>
        </p:nvSpPr>
        <p:spPr>
          <a:xfrm>
            <a:off x="583790" y="1220075"/>
            <a:ext cx="8398200" cy="1667400"/>
          </a:xfrm>
          <a:prstGeom prst="rect">
            <a:avLst/>
          </a:prstGeom>
          <a:noFill/>
          <a:ln>
            <a:noFill/>
          </a:ln>
        </p:spPr>
        <p:txBody>
          <a:bodyPr anchorCtr="0" anchor="t" bIns="45000" lIns="45700" spcFirstLastPara="1" rIns="45700" wrap="square" tIns="45000">
            <a:noAutofit/>
          </a:bodyPr>
          <a:lstStyle/>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Motivations and Objectives</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a:t>
            </a:r>
            <a:r>
              <a:rPr i="0" lang="en-US" sz="2500" u="none" cap="none" strike="noStrike">
                <a:solidFill>
                  <a:schemeClr val="dk2"/>
                </a:solidFill>
              </a:rPr>
              <a:t>Overview</a:t>
            </a:r>
            <a:endParaRPr sz="2500">
              <a:solidFill>
                <a:schemeClr val="dk2"/>
              </a:solidFill>
            </a:endParaRPr>
          </a:p>
          <a:p>
            <a:pPr indent="-487509" lvl="0" marL="457200" marR="0" rtl="0" algn="l">
              <a:lnSpc>
                <a:spcPct val="100000"/>
              </a:lnSpc>
              <a:spcBef>
                <a:spcPts val="1199"/>
              </a:spcBef>
              <a:spcAft>
                <a:spcPts val="0"/>
              </a:spcAft>
              <a:buSzPts val="2500"/>
              <a:buAutoNum type="arabicPeriod"/>
            </a:pPr>
            <a:r>
              <a:rPr lang="en-US" sz="2500"/>
              <a:t>Formalities</a:t>
            </a:r>
            <a:endParaRPr sz="2500"/>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A Brief Introduction to </a:t>
            </a:r>
            <a:r>
              <a:rPr i="0" lang="en-US" sz="2500" u="none" cap="none" strike="noStrike">
                <a:solidFill>
                  <a:schemeClr val="dk2"/>
                </a:solidFill>
              </a:rPr>
              <a:t>Computer Science</a:t>
            </a:r>
            <a:endParaRPr i="0" sz="2500" u="none" cap="none" strike="noStrike">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i="0" lang="en-US" sz="2500" u="none" cap="none" strike="noStrike">
                <a:solidFill>
                  <a:schemeClr val="dk2"/>
                </a:solidFill>
              </a:rPr>
              <a:t>Literature</a:t>
            </a:r>
            <a:endParaRPr i="0" sz="2500" u="none" cap="none" strike="noStrike">
              <a:solidFill>
                <a:schemeClr val="dk2"/>
              </a:solidFill>
            </a:endParaRPr>
          </a:p>
        </p:txBody>
      </p:sp>
      <p:sp>
        <p:nvSpPr>
          <p:cNvPr id="287" name="Google Shape;287;p45"/>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Formalities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6"/>
          <p:cNvSpPr/>
          <p:nvPr/>
        </p:nvSpPr>
        <p:spPr>
          <a:xfrm>
            <a:off x="0" y="236790"/>
            <a:ext cx="20343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6"/>
          <p:cNvSpPr/>
          <p:nvPr/>
        </p:nvSpPr>
        <p:spPr>
          <a:xfrm>
            <a:off x="372890" y="944200"/>
            <a:ext cx="8398200" cy="2934300"/>
          </a:xfrm>
          <a:prstGeom prst="rect">
            <a:avLst/>
          </a:prstGeom>
          <a:noFill/>
          <a:ln>
            <a:noFill/>
          </a:ln>
        </p:spPr>
        <p:txBody>
          <a:bodyPr anchorCtr="0" anchor="t" bIns="45000" lIns="45700" spcFirstLastPara="1" rIns="45700" wrap="square" tIns="45000">
            <a:noAutofit/>
          </a:bodyPr>
          <a:lstStyle/>
          <a:p>
            <a:pPr indent="-330200" lvl="0" marL="457200" marR="0" rtl="0" algn="l">
              <a:lnSpc>
                <a:spcPct val="150000"/>
              </a:lnSpc>
              <a:spcBef>
                <a:spcPts val="0"/>
              </a:spcBef>
              <a:spcAft>
                <a:spcPts val="0"/>
              </a:spcAft>
              <a:buClr>
                <a:srgbClr val="000000"/>
              </a:buClr>
              <a:buSzPts val="1600"/>
              <a:buChar char="●"/>
            </a:pPr>
            <a:r>
              <a:rPr i="0" lang="en-US" sz="1600" u="none" cap="none" strike="noStrike">
                <a:solidFill>
                  <a:srgbClr val="000000"/>
                </a:solidFill>
              </a:rPr>
              <a:t>Lectures + </a:t>
            </a:r>
            <a:r>
              <a:rPr lang="en-US" sz="1600"/>
              <a:t>theory exercises + tutorials</a:t>
            </a:r>
            <a:endParaRPr i="0" sz="1600" u="none" cap="none" strike="noStrike"/>
          </a:p>
          <a:p>
            <a:pPr indent="-317500" lvl="1" marL="914400" marR="0" rtl="0" algn="l">
              <a:lnSpc>
                <a:spcPct val="150000"/>
              </a:lnSpc>
              <a:spcBef>
                <a:spcPts val="0"/>
              </a:spcBef>
              <a:spcAft>
                <a:spcPts val="0"/>
              </a:spcAft>
              <a:buClr>
                <a:srgbClr val="000000"/>
              </a:buClr>
              <a:buSzPts val="1400"/>
              <a:buChar char="○"/>
            </a:pPr>
            <a:r>
              <a:rPr i="0" lang="en-US" sz="1400" u="none" cap="none" strike="noStrike">
                <a:solidFill>
                  <a:srgbClr val="000000"/>
                </a:solidFill>
              </a:rPr>
              <a:t>90 min lecture (David)</a:t>
            </a:r>
            <a:endParaRPr i="0" sz="1400" u="none" cap="none" strike="noStrike"/>
          </a:p>
          <a:p>
            <a:pPr indent="-317500" lvl="2" marL="1371600" marR="0" rtl="0" algn="l">
              <a:lnSpc>
                <a:spcPct val="150000"/>
              </a:lnSpc>
              <a:spcBef>
                <a:spcPts val="0"/>
              </a:spcBef>
              <a:spcAft>
                <a:spcPts val="0"/>
              </a:spcAft>
              <a:buSzPts val="1400"/>
              <a:buChar char="■"/>
            </a:pPr>
            <a:r>
              <a:rPr b="1" lang="en-US"/>
              <a:t>Wednesdays</a:t>
            </a:r>
            <a:r>
              <a:rPr b="1" i="0" lang="en-US" sz="1400" u="none" cap="none" strike="noStrike">
                <a:solidFill>
                  <a:srgbClr val="000000"/>
                </a:solidFill>
              </a:rPr>
              <a:t> 1</a:t>
            </a:r>
            <a:r>
              <a:rPr b="1" lang="en-US"/>
              <a:t>0</a:t>
            </a:r>
            <a:r>
              <a:rPr b="1" i="0" lang="en-US" sz="1400" u="none" cap="none" strike="noStrike">
                <a:solidFill>
                  <a:srgbClr val="000000"/>
                </a:solidFill>
              </a:rPr>
              <a:t>:</a:t>
            </a:r>
            <a:r>
              <a:rPr b="1" lang="en-US"/>
              <a:t>0</a:t>
            </a:r>
            <a:r>
              <a:rPr b="1" i="0" lang="en-US" sz="1400" u="none" cap="none" strike="noStrike">
                <a:solidFill>
                  <a:srgbClr val="000000"/>
                </a:solidFill>
              </a:rPr>
              <a:t>0 – 1</a:t>
            </a:r>
            <a:r>
              <a:rPr b="1" lang="en-US"/>
              <a:t>1</a:t>
            </a:r>
            <a:r>
              <a:rPr b="1" i="0" lang="en-US" sz="1400" u="none" cap="none" strike="noStrike">
                <a:solidFill>
                  <a:srgbClr val="000000"/>
                </a:solidFill>
              </a:rPr>
              <a:t>:</a:t>
            </a:r>
            <a:r>
              <a:rPr b="1" lang="en-US"/>
              <a:t>3</a:t>
            </a:r>
            <a:r>
              <a:rPr b="1" i="0" lang="en-US" sz="1400" u="none" cap="none" strike="noStrike">
                <a:solidFill>
                  <a:srgbClr val="000000"/>
                </a:solidFill>
              </a:rPr>
              <a:t>0 in</a:t>
            </a:r>
            <a:r>
              <a:rPr b="1" lang="en-US"/>
              <a:t> C358</a:t>
            </a:r>
            <a:endParaRPr b="1"/>
          </a:p>
          <a:p>
            <a:pPr indent="-317500" lvl="1" marL="914400" marR="0" rtl="0" algn="l">
              <a:lnSpc>
                <a:spcPct val="150000"/>
              </a:lnSpc>
              <a:spcBef>
                <a:spcPts val="0"/>
              </a:spcBef>
              <a:spcAft>
                <a:spcPts val="0"/>
              </a:spcAft>
              <a:buSzPts val="1400"/>
              <a:buChar char="○"/>
            </a:pPr>
            <a:r>
              <a:rPr lang="en-US"/>
              <a:t>90 min theory exercises (David)</a:t>
            </a:r>
            <a:endParaRPr/>
          </a:p>
          <a:p>
            <a:pPr indent="-317500" lvl="2" marL="1371600" marR="0" rtl="0" algn="l">
              <a:lnSpc>
                <a:spcPct val="150000"/>
              </a:lnSpc>
              <a:spcBef>
                <a:spcPts val="0"/>
              </a:spcBef>
              <a:spcAft>
                <a:spcPts val="0"/>
              </a:spcAft>
              <a:buSzPts val="1400"/>
              <a:buChar char="■"/>
            </a:pPr>
            <a:r>
              <a:rPr b="1" lang="en-US"/>
              <a:t>Wednesdays 11:45 - 13:15 in C358</a:t>
            </a:r>
            <a:endParaRPr b="1"/>
          </a:p>
          <a:p>
            <a:pPr indent="-317500" lvl="1" marL="914400" marR="0" rtl="0" algn="l">
              <a:lnSpc>
                <a:spcPct val="150000"/>
              </a:lnSpc>
              <a:spcBef>
                <a:spcPts val="0"/>
              </a:spcBef>
              <a:spcAft>
                <a:spcPts val="0"/>
              </a:spcAft>
              <a:buSzPts val="1400"/>
              <a:buChar char="○"/>
            </a:pPr>
            <a:r>
              <a:rPr i="0" lang="en-US" sz="1400" u="none" cap="none" strike="noStrike">
                <a:solidFill>
                  <a:srgbClr val="000000"/>
                </a:solidFill>
              </a:rPr>
              <a:t>90 min </a:t>
            </a:r>
            <a:r>
              <a:rPr lang="en-US"/>
              <a:t>tutorial </a:t>
            </a:r>
            <a:r>
              <a:rPr i="0" lang="en-US" sz="1400" u="none" cap="none" strike="noStrike">
                <a:solidFill>
                  <a:srgbClr val="000000"/>
                </a:solidFill>
              </a:rPr>
              <a:t>sessions (</a:t>
            </a:r>
            <a:r>
              <a:rPr lang="en-US"/>
              <a:t>Claire, Andri, Liane</a:t>
            </a:r>
            <a:r>
              <a:rPr i="0" lang="en-US" sz="1400" u="none" cap="none" strike="noStrike">
                <a:solidFill>
                  <a:srgbClr val="000000"/>
                </a:solidFill>
              </a:rPr>
              <a:t>)</a:t>
            </a:r>
            <a:endParaRPr i="0" sz="1400" u="none" cap="none" strike="noStrike"/>
          </a:p>
          <a:p>
            <a:pPr indent="-317500" lvl="2" marL="1371600" marR="0" rtl="0" algn="l">
              <a:lnSpc>
                <a:spcPct val="150000"/>
              </a:lnSpc>
              <a:spcBef>
                <a:spcPts val="0"/>
              </a:spcBef>
              <a:spcAft>
                <a:spcPts val="0"/>
              </a:spcAft>
              <a:buClr>
                <a:srgbClr val="000000"/>
              </a:buClr>
              <a:buSzPts val="1400"/>
              <a:buChar char="■"/>
            </a:pPr>
            <a:r>
              <a:rPr b="1" lang="en-US"/>
              <a:t>Wednesdays 15:15</a:t>
            </a:r>
            <a:r>
              <a:rPr b="1" lang="en-US">
                <a:solidFill>
                  <a:schemeClr val="dk1"/>
                </a:solidFill>
              </a:rPr>
              <a:t> – 16:45 in C424</a:t>
            </a:r>
            <a:r>
              <a:rPr b="1" lang="en-US"/>
              <a:t> </a:t>
            </a:r>
            <a:endParaRPr b="1"/>
          </a:p>
          <a:p>
            <a:pPr indent="-317500" lvl="2" marL="1371600" marR="0" rtl="0" algn="l">
              <a:lnSpc>
                <a:spcPct val="150000"/>
              </a:lnSpc>
              <a:spcBef>
                <a:spcPts val="0"/>
              </a:spcBef>
              <a:spcAft>
                <a:spcPts val="0"/>
              </a:spcAft>
              <a:buClr>
                <a:srgbClr val="000000"/>
              </a:buClr>
              <a:buSzPts val="1400"/>
              <a:buChar char="■"/>
            </a:pPr>
            <a:r>
              <a:rPr b="1" i="0" lang="en-US" sz="1400" u="none" cap="none" strike="noStrike">
                <a:solidFill>
                  <a:srgbClr val="000000"/>
                </a:solidFill>
              </a:rPr>
              <a:t>Thursdays 15:15 – 16:45 in </a:t>
            </a:r>
            <a:r>
              <a:rPr b="1" lang="en-US"/>
              <a:t>D432</a:t>
            </a:r>
            <a:endParaRPr i="0" sz="1400" u="none" cap="none" strike="noStrike"/>
          </a:p>
          <a:p>
            <a:pPr indent="-317500" lvl="2" marL="1371600" marR="0" rtl="0" algn="l">
              <a:lnSpc>
                <a:spcPct val="150000"/>
              </a:lnSpc>
              <a:spcBef>
                <a:spcPts val="0"/>
              </a:spcBef>
              <a:spcAft>
                <a:spcPts val="0"/>
              </a:spcAft>
              <a:buClr>
                <a:srgbClr val="000000"/>
              </a:buClr>
              <a:buSzPts val="1400"/>
              <a:buChar char="■"/>
            </a:pPr>
            <a:r>
              <a:rPr lang="en-US"/>
              <a:t>Each tutorial covers skills towards the four assignments of the course</a:t>
            </a:r>
            <a:endParaRPr/>
          </a:p>
          <a:p>
            <a:pPr indent="-317500" lvl="2" marL="1371600" marR="0" rtl="0" algn="l">
              <a:lnSpc>
                <a:spcPct val="150000"/>
              </a:lnSpc>
              <a:spcBef>
                <a:spcPts val="0"/>
              </a:spcBef>
              <a:spcAft>
                <a:spcPts val="0"/>
              </a:spcAft>
              <a:buSzPts val="1400"/>
              <a:buChar char="■"/>
            </a:pPr>
            <a:r>
              <a:rPr b="1" lang="en-US"/>
              <a:t>No hard assignment to groups - please try to self-organize and balance</a:t>
            </a:r>
            <a:endParaRPr b="1"/>
          </a:p>
          <a:p>
            <a:pPr indent="-317500" lvl="2" marL="1371600" marR="0" rtl="0" algn="l">
              <a:lnSpc>
                <a:spcPct val="150000"/>
              </a:lnSpc>
              <a:spcBef>
                <a:spcPts val="0"/>
              </a:spcBef>
              <a:spcAft>
                <a:spcPts val="0"/>
              </a:spcAft>
              <a:buClr>
                <a:srgbClr val="000000"/>
              </a:buClr>
              <a:buSzPts val="1400"/>
              <a:buChar char="■"/>
            </a:pPr>
            <a:r>
              <a:rPr i="0" lang="en-US" sz="1400" u="none" cap="none" strike="noStrike">
                <a:solidFill>
                  <a:srgbClr val="000000"/>
                </a:solidFill>
              </a:rPr>
              <a:t>More information</a:t>
            </a:r>
            <a:r>
              <a:rPr lang="en-US"/>
              <a:t> about tutorial workflow </a:t>
            </a:r>
            <a:r>
              <a:rPr i="0" lang="en-US" sz="1400" u="none" cap="none" strike="noStrike">
                <a:solidFill>
                  <a:srgbClr val="000000"/>
                </a:solidFill>
              </a:rPr>
              <a:t>in first </a:t>
            </a:r>
            <a:r>
              <a:rPr lang="en-US"/>
              <a:t>tutorial session</a:t>
            </a:r>
            <a:endParaRPr i="0" sz="1400" u="none" cap="none" strike="noStrike"/>
          </a:p>
        </p:txBody>
      </p:sp>
      <p:sp>
        <p:nvSpPr>
          <p:cNvPr id="295" name="Google Shape;295;p46"/>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Structure</a:t>
            </a:r>
            <a:endParaRPr i="0" sz="24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p:nvPr/>
        </p:nvSpPr>
        <p:spPr>
          <a:xfrm>
            <a:off x="0" y="236790"/>
            <a:ext cx="20994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9"/>
          <p:cNvSpPr/>
          <p:nvPr/>
        </p:nvSpPr>
        <p:spPr>
          <a:xfrm>
            <a:off x="487815" y="772200"/>
            <a:ext cx="8398200" cy="4084500"/>
          </a:xfrm>
          <a:prstGeom prst="rect">
            <a:avLst/>
          </a:prstGeom>
          <a:noFill/>
          <a:ln>
            <a:noFill/>
          </a:ln>
        </p:spPr>
        <p:txBody>
          <a:bodyPr anchorCtr="0" anchor="t" bIns="45000" lIns="45700" spcFirstLastPara="1" rIns="45700" wrap="square" tIns="45000">
            <a:noAutofit/>
          </a:bodyPr>
          <a:lstStyle/>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B.Sc. Computer Science – Universidad Autónoma de Madrid</a:t>
            </a:r>
            <a:endParaRPr i="0" sz="1500" u="none" cap="none" strike="noStrike"/>
          </a:p>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M.Sc. Computer Science – ETH Zurich</a:t>
            </a:r>
            <a:endParaRPr i="0" sz="1500" u="none" cap="none" strike="noStrike"/>
          </a:p>
          <a:p>
            <a:pPr indent="-208569" lvl="2" marL="648000" marR="0" rtl="0" algn="l">
              <a:lnSpc>
                <a:spcPct val="100000"/>
              </a:lnSpc>
              <a:spcBef>
                <a:spcPts val="1199"/>
              </a:spcBef>
              <a:spcAft>
                <a:spcPts val="0"/>
              </a:spcAft>
              <a:buClr>
                <a:srgbClr val="000000"/>
              </a:buClr>
              <a:buSzPts val="620"/>
              <a:buChar char="●"/>
            </a:pPr>
            <a:r>
              <a:rPr i="0" lang="en-US" sz="1500" u="none" cap="none" strike="noStrike">
                <a:solidFill>
                  <a:srgbClr val="000000"/>
                </a:solidFill>
              </a:rPr>
              <a:t>Theory of computation track</a:t>
            </a:r>
            <a:endParaRPr i="0" sz="1500" u="none" cap="none" strike="noStrike"/>
          </a:p>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D</a:t>
            </a:r>
            <a:r>
              <a:rPr lang="en-US" sz="1500"/>
              <a:t>octorate</a:t>
            </a:r>
            <a:r>
              <a:rPr i="0" lang="en-US" sz="1500" u="none" cap="none" strike="noStrike">
                <a:solidFill>
                  <a:srgbClr val="000000"/>
                </a:solidFill>
              </a:rPr>
              <a:t> at ETH Zurich: Department of Management, Technology and Economics</a:t>
            </a:r>
            <a:endParaRPr i="0" sz="1500" u="none" cap="none" strike="noStrike"/>
          </a:p>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Habilitation at ETH Zurich – Now Privatdozent teaching Social Data Science</a:t>
            </a:r>
            <a:endParaRPr i="0" sz="1500" u="none" cap="none" strike="noStrike"/>
          </a:p>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Group leader at the Medical University of Vienna</a:t>
            </a:r>
            <a:endParaRPr i="0" sz="1500" u="none" cap="none" strike="noStrike"/>
          </a:p>
          <a:p>
            <a:pPr indent="-278050" lvl="0" marL="285840" marR="0" rtl="0" algn="l">
              <a:lnSpc>
                <a:spcPct val="100000"/>
              </a:lnSpc>
              <a:spcBef>
                <a:spcPts val="1199"/>
              </a:spcBef>
              <a:spcAft>
                <a:spcPts val="0"/>
              </a:spcAft>
              <a:buClr>
                <a:srgbClr val="000000"/>
              </a:buClr>
              <a:buSzPts val="1500"/>
              <a:buChar char="•"/>
            </a:pPr>
            <a:r>
              <a:rPr i="0" lang="en-US" sz="1500" u="none" cap="none" strike="noStrike">
                <a:solidFill>
                  <a:srgbClr val="000000"/>
                </a:solidFill>
              </a:rPr>
              <a:t>Faculty member at the Complexity Science Hub Vienna</a:t>
            </a:r>
            <a:endParaRPr i="0" sz="1500" u="none" cap="none" strike="noStrike"/>
          </a:p>
          <a:p>
            <a:pPr indent="-284400" lvl="0" marL="285840" marR="0" rtl="0" algn="l">
              <a:lnSpc>
                <a:spcPct val="100000"/>
              </a:lnSpc>
              <a:spcBef>
                <a:spcPts val="1199"/>
              </a:spcBef>
              <a:spcAft>
                <a:spcPts val="0"/>
              </a:spcAft>
              <a:buClr>
                <a:srgbClr val="000000"/>
              </a:buClr>
              <a:buSzPts val="1600"/>
              <a:buFont typeface="Arial"/>
              <a:buChar char="•"/>
            </a:pPr>
            <a:r>
              <a:rPr i="0" lang="en-US" sz="1500" u="none" cap="none" strike="noStrike">
                <a:solidFill>
                  <a:srgbClr val="000000"/>
                </a:solidFill>
              </a:rPr>
              <a:t>Professor for Computational Behavioral and Social Sciences </a:t>
            </a:r>
            <a:br>
              <a:rPr i="0" lang="en-US" sz="1700" u="none" cap="none" strike="noStrike"/>
            </a:br>
            <a:r>
              <a:rPr i="0" lang="en-US" sz="1500" u="none" cap="none" strike="noStrike">
                <a:solidFill>
                  <a:srgbClr val="000000"/>
                </a:solidFill>
              </a:rPr>
              <a:t>Graz University of Technolog</a:t>
            </a:r>
            <a:r>
              <a:rPr lang="en-US" sz="1500"/>
              <a:t>y</a:t>
            </a:r>
            <a:endParaRPr i="0" sz="1500" u="none" cap="none" strike="noStrike"/>
          </a:p>
          <a:p>
            <a:pPr indent="-284400" lvl="0" marL="285840" marR="0" rtl="0" algn="l">
              <a:lnSpc>
                <a:spcPct val="100000"/>
              </a:lnSpc>
              <a:spcBef>
                <a:spcPts val="1199"/>
              </a:spcBef>
              <a:spcAft>
                <a:spcPts val="0"/>
              </a:spcAft>
              <a:buClr>
                <a:srgbClr val="000000"/>
              </a:buClr>
              <a:buSzPts val="1600"/>
              <a:buFont typeface="Arial"/>
              <a:buChar char="•"/>
            </a:pPr>
            <a:r>
              <a:rPr i="0" lang="en-US" sz="1500" u="none" cap="none" strike="noStrike">
                <a:solidFill>
                  <a:srgbClr val="000000"/>
                </a:solidFill>
              </a:rPr>
              <a:t>Since 1.10.2022: </a:t>
            </a:r>
            <a:br>
              <a:rPr i="0" lang="en-US" sz="1700" u="none" cap="none" strike="noStrike"/>
            </a:br>
            <a:r>
              <a:rPr i="0" lang="en-US" sz="1500" u="none" cap="none" strike="noStrike">
                <a:solidFill>
                  <a:srgbClr val="000000"/>
                </a:solidFill>
              </a:rPr>
              <a:t>Professor for Social and Behavioral Data Science – University of Konstanz</a:t>
            </a:r>
            <a:br>
              <a:rPr i="0" lang="en-US" sz="1700" u="none" cap="none" strike="noStrike"/>
            </a:br>
            <a:r>
              <a:rPr lang="en-US" sz="1500"/>
              <a:t>Lea</a:t>
            </a:r>
            <a:r>
              <a:rPr i="0" lang="en-US" sz="1500" u="none" cap="none" strike="noStrike">
                <a:solidFill>
                  <a:srgbClr val="000000"/>
                </a:solidFill>
              </a:rPr>
              <a:t>ding the Social Data Science lab</a:t>
            </a:r>
            <a:r>
              <a:rPr lang="en-US" sz="1500"/>
              <a:t>: </a:t>
            </a:r>
            <a:r>
              <a:rPr lang="en-US" u="sng">
                <a:solidFill>
                  <a:schemeClr val="hlink"/>
                </a:solidFill>
                <a:hlinkClick r:id="rId3"/>
              </a:rPr>
              <a:t>https://www.polver.uni-konstanz.de/social-data-science-lab/</a:t>
            </a:r>
            <a:endParaRPr i="0" u="none" cap="none" strike="noStrike"/>
          </a:p>
        </p:txBody>
      </p:sp>
      <p:sp>
        <p:nvSpPr>
          <p:cNvPr id="149" name="Google Shape;149;p29"/>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About me</a:t>
            </a:r>
            <a:endParaRPr i="0" sz="2400" u="none" cap="none" strike="noStrike"/>
          </a:p>
        </p:txBody>
      </p:sp>
      <p:pic>
        <p:nvPicPr>
          <p:cNvPr id="150" name="Google Shape;150;p29"/>
          <p:cNvPicPr preferRelativeResize="0"/>
          <p:nvPr/>
        </p:nvPicPr>
        <p:blipFill rotWithShape="1">
          <a:blip r:embed="rId4">
            <a:alphaModFix/>
          </a:blip>
          <a:srcRect b="0" l="0" r="0" t="0"/>
          <a:stretch/>
        </p:blipFill>
        <p:spPr>
          <a:xfrm>
            <a:off x="6212750" y="1386965"/>
            <a:ext cx="1919430" cy="319410"/>
          </a:xfrm>
          <a:prstGeom prst="rect">
            <a:avLst/>
          </a:prstGeom>
          <a:noFill/>
          <a:ln>
            <a:noFill/>
          </a:ln>
        </p:spPr>
      </p:pic>
      <p:pic>
        <p:nvPicPr>
          <p:cNvPr id="151" name="Google Shape;151;p29"/>
          <p:cNvPicPr preferRelativeResize="0"/>
          <p:nvPr/>
        </p:nvPicPr>
        <p:blipFill rotWithShape="1">
          <a:blip r:embed="rId5">
            <a:alphaModFix/>
          </a:blip>
          <a:srcRect b="0" l="0" r="0" t="0"/>
          <a:stretch/>
        </p:blipFill>
        <p:spPr>
          <a:xfrm>
            <a:off x="6824385" y="668490"/>
            <a:ext cx="890731" cy="500580"/>
          </a:xfrm>
          <a:prstGeom prst="rect">
            <a:avLst/>
          </a:prstGeom>
          <a:noFill/>
          <a:ln>
            <a:noFill/>
          </a:ln>
        </p:spPr>
      </p:pic>
      <p:pic>
        <p:nvPicPr>
          <p:cNvPr id="152" name="Google Shape;152;p29"/>
          <p:cNvPicPr preferRelativeResize="0"/>
          <p:nvPr/>
        </p:nvPicPr>
        <p:blipFill rotWithShape="1">
          <a:blip r:embed="rId6">
            <a:alphaModFix/>
          </a:blip>
          <a:srcRect b="0" l="0" r="0" t="0"/>
          <a:stretch/>
        </p:blipFill>
        <p:spPr>
          <a:xfrm>
            <a:off x="6948890" y="2575240"/>
            <a:ext cx="1803870" cy="835650"/>
          </a:xfrm>
          <a:prstGeom prst="rect">
            <a:avLst/>
          </a:prstGeom>
          <a:noFill/>
          <a:ln>
            <a:noFill/>
          </a:ln>
        </p:spPr>
      </p:pic>
      <p:pic>
        <p:nvPicPr>
          <p:cNvPr id="153" name="Google Shape;153;p29"/>
          <p:cNvPicPr preferRelativeResize="0"/>
          <p:nvPr/>
        </p:nvPicPr>
        <p:blipFill rotWithShape="1">
          <a:blip r:embed="rId7">
            <a:alphaModFix/>
          </a:blip>
          <a:srcRect b="0" l="0" r="0" t="0"/>
          <a:stretch/>
        </p:blipFill>
        <p:spPr>
          <a:xfrm>
            <a:off x="7079163" y="3512030"/>
            <a:ext cx="1543322" cy="7711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0" y="236800"/>
            <a:ext cx="2673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7"/>
          <p:cNvSpPr/>
          <p:nvPr/>
        </p:nvSpPr>
        <p:spPr>
          <a:xfrm>
            <a:off x="368100" y="1056250"/>
            <a:ext cx="8537700" cy="3585900"/>
          </a:xfrm>
          <a:prstGeom prst="rect">
            <a:avLst/>
          </a:prstGeom>
          <a:noFill/>
          <a:ln>
            <a:noFill/>
          </a:ln>
        </p:spPr>
        <p:txBody>
          <a:bodyPr anchorCtr="0" anchor="t" bIns="45000" lIns="45700" spcFirstLastPara="1" rIns="45700" wrap="square" tIns="45000">
            <a:noAutofit/>
          </a:bodyPr>
          <a:lstStyle/>
          <a:p>
            <a:pPr indent="0" lvl="0" marL="0" marR="63500" rtl="0" algn="l">
              <a:lnSpc>
                <a:spcPct val="115000"/>
              </a:lnSpc>
              <a:spcBef>
                <a:spcPts val="200"/>
              </a:spcBef>
              <a:spcAft>
                <a:spcPts val="0"/>
              </a:spcAft>
              <a:buNone/>
            </a:pPr>
            <a:r>
              <a:rPr b="1" lang="en-US" sz="1600"/>
              <a:t>The course assessment is based on three parts:</a:t>
            </a:r>
            <a:endParaRPr b="1" sz="1600"/>
          </a:p>
          <a:p>
            <a:pPr indent="-330200" lvl="0" marL="457200" marR="63500" rtl="0" algn="l">
              <a:lnSpc>
                <a:spcPct val="115000"/>
              </a:lnSpc>
              <a:spcBef>
                <a:spcPts val="200"/>
              </a:spcBef>
              <a:spcAft>
                <a:spcPts val="0"/>
              </a:spcAft>
              <a:buSzPts val="1600"/>
              <a:buAutoNum type="arabicPeriod"/>
            </a:pPr>
            <a:r>
              <a:rPr lang="en-US" sz="1600"/>
              <a:t>Mandatory assignments</a:t>
            </a:r>
            <a:endParaRPr sz="1600"/>
          </a:p>
          <a:p>
            <a:pPr indent="-330200" lvl="0" marL="457200" marR="63500" rtl="0" algn="l">
              <a:lnSpc>
                <a:spcPct val="115000"/>
              </a:lnSpc>
              <a:spcBef>
                <a:spcPts val="0"/>
              </a:spcBef>
              <a:spcAft>
                <a:spcPts val="0"/>
              </a:spcAft>
              <a:buSzPts val="1600"/>
              <a:buAutoNum type="arabicPeriod"/>
            </a:pPr>
            <a:r>
              <a:rPr lang="en-US" sz="1600"/>
              <a:t>Short pen-and-paper coding exam</a:t>
            </a:r>
            <a:endParaRPr sz="1600"/>
          </a:p>
          <a:p>
            <a:pPr indent="-330200" lvl="0" marL="457200" marR="63500" rtl="0" algn="l">
              <a:lnSpc>
                <a:spcPct val="115000"/>
              </a:lnSpc>
              <a:spcBef>
                <a:spcPts val="0"/>
              </a:spcBef>
              <a:spcAft>
                <a:spcPts val="0"/>
              </a:spcAft>
              <a:buSzPts val="1600"/>
              <a:buAutoNum type="arabicPeriod"/>
            </a:pPr>
            <a:r>
              <a:rPr lang="en-US" sz="1600"/>
              <a:t>Final written exam</a:t>
            </a:r>
            <a:endParaRPr sz="1600"/>
          </a:p>
          <a:p>
            <a:pPr indent="0" lvl="0" marL="0" marR="63500" rtl="0" algn="l">
              <a:lnSpc>
                <a:spcPct val="115000"/>
              </a:lnSpc>
              <a:spcBef>
                <a:spcPts val="200"/>
              </a:spcBef>
              <a:spcAft>
                <a:spcPts val="0"/>
              </a:spcAft>
              <a:buNone/>
            </a:pPr>
            <a:r>
              <a:t/>
            </a:r>
            <a:endParaRPr sz="1600"/>
          </a:p>
          <a:p>
            <a:pPr indent="0" lvl="0" marL="0" marR="63500" rtl="0" algn="l">
              <a:lnSpc>
                <a:spcPct val="115000"/>
              </a:lnSpc>
              <a:spcBef>
                <a:spcPts val="200"/>
              </a:spcBef>
              <a:spcAft>
                <a:spcPts val="0"/>
              </a:spcAft>
              <a:buNone/>
            </a:pPr>
            <a:r>
              <a:rPr lang="en-US" sz="1600"/>
              <a:t>To qualify to attend to the final written exam, a student has to pass all:</a:t>
            </a:r>
            <a:endParaRPr sz="1600"/>
          </a:p>
          <a:p>
            <a:pPr indent="-330200" lvl="0" marL="457200" marR="63500" rtl="0" algn="l">
              <a:lnSpc>
                <a:spcPct val="115000"/>
              </a:lnSpc>
              <a:spcBef>
                <a:spcPts val="200"/>
              </a:spcBef>
              <a:spcAft>
                <a:spcPts val="0"/>
              </a:spcAft>
              <a:buSzPts val="1600"/>
              <a:buChar char="-"/>
            </a:pPr>
            <a:r>
              <a:rPr b="1" lang="en-US" sz="1600"/>
              <a:t>all four mandatory assignments</a:t>
            </a:r>
            <a:endParaRPr b="1" sz="1600"/>
          </a:p>
          <a:p>
            <a:pPr indent="-330200" lvl="0" marL="457200" marR="63500" rtl="0" algn="l">
              <a:lnSpc>
                <a:spcPct val="115000"/>
              </a:lnSpc>
              <a:spcBef>
                <a:spcPts val="0"/>
              </a:spcBef>
              <a:spcAft>
                <a:spcPts val="0"/>
              </a:spcAft>
              <a:buSzPts val="1600"/>
              <a:buChar char="-"/>
            </a:pPr>
            <a:r>
              <a:rPr b="1" lang="en-US" sz="1600"/>
              <a:t>the short pen-and-paper coding exam</a:t>
            </a:r>
            <a:endParaRPr b="1" sz="1600"/>
          </a:p>
          <a:p>
            <a:pPr indent="0" lvl="0" marL="0" marR="63500" rtl="0" algn="l">
              <a:lnSpc>
                <a:spcPct val="115000"/>
              </a:lnSpc>
              <a:spcBef>
                <a:spcPts val="200"/>
              </a:spcBef>
              <a:spcAft>
                <a:spcPts val="0"/>
              </a:spcAft>
              <a:buNone/>
            </a:pPr>
            <a:r>
              <a:t/>
            </a:r>
            <a:endParaRPr sz="1600"/>
          </a:p>
          <a:p>
            <a:pPr indent="0" lvl="0" marL="0" marR="63500" rtl="0" algn="l">
              <a:lnSpc>
                <a:spcPct val="115000"/>
              </a:lnSpc>
              <a:spcBef>
                <a:spcPts val="200"/>
              </a:spcBef>
              <a:spcAft>
                <a:spcPts val="200"/>
              </a:spcAft>
              <a:buNone/>
            </a:pPr>
            <a:r>
              <a:rPr lang="en-US" sz="1600"/>
              <a:t>The final course grade is determined by the final written exam with additional bonus points for excellent assignments.</a:t>
            </a:r>
            <a:endParaRPr sz="1600"/>
          </a:p>
        </p:txBody>
      </p:sp>
      <p:sp>
        <p:nvSpPr>
          <p:cNvPr id="303" name="Google Shape;303;p47"/>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Course Grading</a:t>
            </a:r>
            <a:endParaRPr i="0" sz="240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p:nvPr/>
        </p:nvSpPr>
        <p:spPr>
          <a:xfrm>
            <a:off x="0" y="236800"/>
            <a:ext cx="3694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8"/>
          <p:cNvSpPr/>
          <p:nvPr/>
        </p:nvSpPr>
        <p:spPr>
          <a:xfrm>
            <a:off x="303150" y="875800"/>
            <a:ext cx="8537700" cy="3585900"/>
          </a:xfrm>
          <a:prstGeom prst="rect">
            <a:avLst/>
          </a:prstGeom>
          <a:noFill/>
          <a:ln>
            <a:noFill/>
          </a:ln>
        </p:spPr>
        <p:txBody>
          <a:bodyPr anchorCtr="0" anchor="t" bIns="45000" lIns="45700" spcFirstLastPara="1" rIns="45700" wrap="square" tIns="45000">
            <a:noAutofit/>
          </a:bodyPr>
          <a:lstStyle/>
          <a:p>
            <a:pPr indent="-330200" lvl="0" marL="457200" marR="63500" rtl="0" algn="l">
              <a:lnSpc>
                <a:spcPct val="115000"/>
              </a:lnSpc>
              <a:spcBef>
                <a:spcPts val="200"/>
              </a:spcBef>
              <a:spcAft>
                <a:spcPts val="0"/>
              </a:spcAft>
              <a:buSzPts val="1600"/>
              <a:buChar char="-"/>
            </a:pPr>
            <a:r>
              <a:rPr lang="en-US" sz="1600"/>
              <a:t>The course has four mandatory programming assignments during the semester	</a:t>
            </a:r>
            <a:endParaRPr sz="1600"/>
          </a:p>
          <a:p>
            <a:pPr indent="-330200" lvl="0" marL="457200" marR="63500" rtl="0" algn="l">
              <a:lnSpc>
                <a:spcPct val="115000"/>
              </a:lnSpc>
              <a:spcBef>
                <a:spcPts val="0"/>
              </a:spcBef>
              <a:spcAft>
                <a:spcPts val="0"/>
              </a:spcAft>
              <a:buSzPts val="1600"/>
              <a:buChar char="-"/>
            </a:pPr>
            <a:r>
              <a:rPr lang="en-US" sz="1600"/>
              <a:t>To take part in the final exam, a student has to pass </a:t>
            </a:r>
            <a:r>
              <a:rPr b="1" lang="en-US" sz="1600"/>
              <a:t>each</a:t>
            </a:r>
            <a:r>
              <a:rPr lang="en-US" sz="1600"/>
              <a:t> of the four assignments:</a:t>
            </a:r>
            <a:endParaRPr sz="1600"/>
          </a:p>
          <a:p>
            <a:pPr indent="0" lvl="0" marL="457200" marR="63500" rtl="0" algn="l">
              <a:lnSpc>
                <a:spcPct val="115000"/>
              </a:lnSpc>
              <a:spcBef>
                <a:spcPts val="200"/>
              </a:spcBef>
              <a:spcAft>
                <a:spcPts val="0"/>
              </a:spcAft>
              <a:buNone/>
            </a:pPr>
            <a:r>
              <a:rPr lang="en-US" sz="1600"/>
              <a:t> 		i.e. to get at least 50% of the points in each assignment</a:t>
            </a:r>
            <a:br>
              <a:rPr lang="en-US" sz="1600"/>
            </a:br>
            <a:r>
              <a:rPr lang="en-US" sz="1600"/>
              <a:t>			</a:t>
            </a:r>
            <a:r>
              <a:rPr b="1" lang="en-US" sz="1600">
                <a:solidFill>
                  <a:srgbClr val="980000"/>
                </a:solidFill>
              </a:rPr>
              <a:t>Do not leave assignments to the last minute!</a:t>
            </a:r>
            <a:br>
              <a:rPr b="1" lang="en-US" sz="1600">
                <a:solidFill>
                  <a:srgbClr val="980000"/>
                </a:solidFill>
              </a:rPr>
            </a:br>
            <a:endParaRPr b="1" sz="1600">
              <a:solidFill>
                <a:srgbClr val="980000"/>
              </a:solidFill>
            </a:endParaRPr>
          </a:p>
          <a:p>
            <a:pPr indent="-330200" lvl="0" marL="457200" marR="63500" rtl="0" algn="l">
              <a:lnSpc>
                <a:spcPct val="115000"/>
              </a:lnSpc>
              <a:spcBef>
                <a:spcPts val="200"/>
              </a:spcBef>
              <a:spcAft>
                <a:spcPts val="0"/>
              </a:spcAft>
              <a:buSzPts val="1600"/>
              <a:buChar char="-"/>
            </a:pPr>
            <a:r>
              <a:rPr lang="en-US" sz="1600"/>
              <a:t>Students can achieve the grade “excellent” in an assignment by getting more than 90% of the points. </a:t>
            </a:r>
            <a:endParaRPr sz="1600"/>
          </a:p>
          <a:p>
            <a:pPr indent="0" lvl="0" marL="457200" marR="63500" rtl="0" algn="l">
              <a:lnSpc>
                <a:spcPct val="115000"/>
              </a:lnSpc>
              <a:spcBef>
                <a:spcPts val="200"/>
              </a:spcBef>
              <a:spcAft>
                <a:spcPts val="0"/>
              </a:spcAft>
              <a:buNone/>
            </a:pPr>
            <a:r>
              <a:t/>
            </a:r>
            <a:endParaRPr sz="1600"/>
          </a:p>
          <a:p>
            <a:pPr indent="-330200" lvl="0" marL="457200" marR="63500" rtl="0" algn="l">
              <a:lnSpc>
                <a:spcPct val="115000"/>
              </a:lnSpc>
              <a:spcBef>
                <a:spcPts val="200"/>
              </a:spcBef>
              <a:spcAft>
                <a:spcPts val="0"/>
              </a:spcAft>
              <a:buSzPts val="1600"/>
              <a:buChar char="-"/>
            </a:pPr>
            <a:r>
              <a:rPr lang="en-US" sz="1600"/>
              <a:t>Bonus points:</a:t>
            </a:r>
            <a:endParaRPr sz="1600"/>
          </a:p>
          <a:p>
            <a:pPr indent="-330200" lvl="1" marL="914400" marR="63500" rtl="0" algn="l">
              <a:lnSpc>
                <a:spcPct val="115000"/>
              </a:lnSpc>
              <a:spcBef>
                <a:spcPts val="0"/>
              </a:spcBef>
              <a:spcAft>
                <a:spcPts val="0"/>
              </a:spcAft>
              <a:buSzPts val="1600"/>
              <a:buChar char="-"/>
            </a:pPr>
            <a:r>
              <a:rPr lang="en-US" sz="1600"/>
              <a:t>two or three assignments with “excellent” grade: bonus 0.3 in final grade</a:t>
            </a:r>
            <a:endParaRPr sz="1600"/>
          </a:p>
          <a:p>
            <a:pPr indent="-330200" lvl="1" marL="914400" marR="63500" rtl="0" algn="l">
              <a:lnSpc>
                <a:spcPct val="115000"/>
              </a:lnSpc>
              <a:spcBef>
                <a:spcPts val="0"/>
              </a:spcBef>
              <a:spcAft>
                <a:spcPts val="0"/>
              </a:spcAft>
              <a:buSzPts val="1600"/>
              <a:buChar char="-"/>
            </a:pPr>
            <a:r>
              <a:rPr lang="en-US" sz="1600"/>
              <a:t>all four assignments with “excellent” grade: bonus 0.6 in final grade</a:t>
            </a:r>
            <a:endParaRPr sz="1600"/>
          </a:p>
          <a:p>
            <a:pPr indent="-330200" lvl="1" marL="914400" marR="63500" rtl="0" algn="l">
              <a:lnSpc>
                <a:spcPct val="115000"/>
              </a:lnSpc>
              <a:spcBef>
                <a:spcPts val="0"/>
              </a:spcBef>
              <a:spcAft>
                <a:spcPts val="0"/>
              </a:spcAft>
              <a:buSzPts val="1600"/>
              <a:buChar char="-"/>
            </a:pPr>
            <a:r>
              <a:rPr lang="en-US" sz="1600"/>
              <a:t>Assignments may have bonus points to help achieving an excellent grade but not to pass the assignment. </a:t>
            </a:r>
            <a:endParaRPr sz="1600"/>
          </a:p>
        </p:txBody>
      </p:sp>
      <p:sp>
        <p:nvSpPr>
          <p:cNvPr id="311" name="Google Shape;311;p48"/>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Mandatory assignments</a:t>
            </a:r>
            <a:endParaRPr i="0" sz="240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9"/>
          <p:cNvSpPr/>
          <p:nvPr/>
        </p:nvSpPr>
        <p:spPr>
          <a:xfrm>
            <a:off x="0" y="236800"/>
            <a:ext cx="50136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9"/>
          <p:cNvSpPr/>
          <p:nvPr/>
        </p:nvSpPr>
        <p:spPr>
          <a:xfrm>
            <a:off x="368100" y="1056250"/>
            <a:ext cx="8537700" cy="3585900"/>
          </a:xfrm>
          <a:prstGeom prst="rect">
            <a:avLst/>
          </a:prstGeom>
          <a:noFill/>
          <a:ln>
            <a:noFill/>
          </a:ln>
        </p:spPr>
        <p:txBody>
          <a:bodyPr anchorCtr="0" anchor="t" bIns="45000" lIns="45700" spcFirstLastPara="1" rIns="45700" wrap="square" tIns="45000">
            <a:noAutofit/>
          </a:bodyPr>
          <a:lstStyle/>
          <a:p>
            <a:pPr indent="-330200" lvl="0" marL="457200" marR="63500" rtl="0" algn="l">
              <a:lnSpc>
                <a:spcPct val="115000"/>
              </a:lnSpc>
              <a:spcBef>
                <a:spcPts val="200"/>
              </a:spcBef>
              <a:spcAft>
                <a:spcPts val="0"/>
              </a:spcAft>
              <a:buSzPts val="1600"/>
              <a:buChar char="-"/>
            </a:pPr>
            <a:r>
              <a:rPr lang="en-US" sz="1600"/>
              <a:t>A pen-and-paper coding exam with short questions about programming. </a:t>
            </a:r>
            <a:endParaRPr sz="1600"/>
          </a:p>
          <a:p>
            <a:pPr indent="-330200" lvl="1" marL="914400" marR="63500" rtl="0" algn="l">
              <a:lnSpc>
                <a:spcPct val="115000"/>
              </a:lnSpc>
              <a:spcBef>
                <a:spcPts val="0"/>
              </a:spcBef>
              <a:spcAft>
                <a:spcPts val="0"/>
              </a:spcAft>
              <a:buSzPts val="1600"/>
              <a:buChar char="-"/>
            </a:pPr>
            <a:r>
              <a:rPr lang="en-US" sz="1600"/>
              <a:t>Special focus on code understanding and output interpretation</a:t>
            </a:r>
            <a:endParaRPr sz="1600"/>
          </a:p>
          <a:p>
            <a:pPr indent="-330200" lvl="1" marL="914400" marR="63500" rtl="0" algn="l">
              <a:lnSpc>
                <a:spcPct val="115000"/>
              </a:lnSpc>
              <a:spcBef>
                <a:spcPts val="0"/>
              </a:spcBef>
              <a:spcAft>
                <a:spcPts val="0"/>
              </a:spcAft>
              <a:buSzPts val="1600"/>
              <a:buChar char="-"/>
            </a:pPr>
            <a:r>
              <a:rPr lang="en-US" sz="1600"/>
              <a:t>Not an exam of coding on paper</a:t>
            </a:r>
            <a:endParaRPr sz="1600"/>
          </a:p>
          <a:p>
            <a:pPr indent="-330200" lvl="1" marL="914400" marR="63500" rtl="0" algn="l">
              <a:lnSpc>
                <a:spcPct val="115000"/>
              </a:lnSpc>
              <a:spcBef>
                <a:spcPts val="0"/>
              </a:spcBef>
              <a:spcAft>
                <a:spcPts val="0"/>
              </a:spcAft>
              <a:buSzPts val="1600"/>
              <a:buChar char="-"/>
            </a:pPr>
            <a:r>
              <a:rPr b="1" lang="en-US" sz="1600"/>
              <a:t>E</a:t>
            </a:r>
            <a:r>
              <a:rPr b="1" lang="en-US" sz="1600"/>
              <a:t>asy to pass if you did the assignments yourself</a:t>
            </a:r>
            <a:endParaRPr b="1" sz="1600"/>
          </a:p>
          <a:p>
            <a:pPr indent="0" lvl="0" marL="0" marR="63500" rtl="0" algn="l">
              <a:lnSpc>
                <a:spcPct val="115000"/>
              </a:lnSpc>
              <a:spcBef>
                <a:spcPts val="200"/>
              </a:spcBef>
              <a:spcAft>
                <a:spcPts val="0"/>
              </a:spcAft>
              <a:buNone/>
            </a:pPr>
            <a:r>
              <a:t/>
            </a:r>
            <a:endParaRPr sz="1600"/>
          </a:p>
          <a:p>
            <a:pPr indent="-330200" lvl="0" marL="457200" marR="63500" rtl="0" algn="l">
              <a:lnSpc>
                <a:spcPct val="115000"/>
              </a:lnSpc>
              <a:spcBef>
                <a:spcPts val="200"/>
              </a:spcBef>
              <a:spcAft>
                <a:spcPts val="0"/>
              </a:spcAft>
              <a:buSzPts val="1600"/>
              <a:buChar char="-"/>
            </a:pPr>
            <a:r>
              <a:rPr lang="en-US" sz="1600"/>
              <a:t>This exam is only graded with pass/fail and will take place once per year at the end of the lectures period: </a:t>
            </a:r>
            <a:r>
              <a:rPr b="1" lang="en-US" sz="1600"/>
              <a:t>Feb 5th, 2025</a:t>
            </a:r>
            <a:endParaRPr b="1" sz="1600"/>
          </a:p>
          <a:p>
            <a:pPr indent="0" lvl="0" marL="0" marR="63500" rtl="0" algn="l">
              <a:lnSpc>
                <a:spcPct val="115000"/>
              </a:lnSpc>
              <a:spcBef>
                <a:spcPts val="200"/>
              </a:spcBef>
              <a:spcAft>
                <a:spcPts val="0"/>
              </a:spcAft>
              <a:buNone/>
            </a:pPr>
            <a:r>
              <a:t/>
            </a:r>
            <a:endParaRPr sz="1600"/>
          </a:p>
          <a:p>
            <a:pPr indent="-330200" lvl="0" marL="457200" marR="63500" rtl="0" algn="l">
              <a:lnSpc>
                <a:spcPct val="115000"/>
              </a:lnSpc>
              <a:spcBef>
                <a:spcPts val="200"/>
              </a:spcBef>
              <a:spcAft>
                <a:spcPts val="0"/>
              </a:spcAft>
              <a:buSzPts val="1600"/>
              <a:buChar char="-"/>
            </a:pPr>
            <a:r>
              <a:rPr lang="en-US" sz="1600"/>
              <a:t>It is necessary to pass the coding exam to be allowed to go to the final written exam. </a:t>
            </a:r>
            <a:endParaRPr sz="1600"/>
          </a:p>
          <a:p>
            <a:pPr indent="-330200" lvl="1" marL="914400" marR="63500" rtl="0" algn="l">
              <a:lnSpc>
                <a:spcPct val="115000"/>
              </a:lnSpc>
              <a:spcBef>
                <a:spcPts val="0"/>
              </a:spcBef>
              <a:spcAft>
                <a:spcPts val="0"/>
              </a:spcAft>
              <a:buSzPts val="1600"/>
              <a:buChar char="-"/>
            </a:pPr>
            <a:r>
              <a:rPr lang="en-US" sz="1600"/>
              <a:t>Grades will be announced soon after the exam (expected Feb 6th)</a:t>
            </a:r>
            <a:endParaRPr sz="1600"/>
          </a:p>
          <a:p>
            <a:pPr indent="-330200" lvl="1" marL="914400" marR="63500" rtl="0" algn="l">
              <a:lnSpc>
                <a:spcPct val="115000"/>
              </a:lnSpc>
              <a:spcBef>
                <a:spcPts val="0"/>
              </a:spcBef>
              <a:spcAft>
                <a:spcPts val="0"/>
              </a:spcAft>
              <a:buSzPts val="1600"/>
              <a:buChar char="-"/>
            </a:pPr>
            <a:r>
              <a:rPr lang="en-US" sz="1600"/>
              <a:t>If you fail this exam, you will have to do ICSS next year</a:t>
            </a:r>
            <a:endParaRPr sz="1600"/>
          </a:p>
          <a:p>
            <a:pPr indent="0" lvl="0" marL="0" marR="0" rtl="0" algn="l">
              <a:lnSpc>
                <a:spcPct val="150000"/>
              </a:lnSpc>
              <a:spcBef>
                <a:spcPts val="601"/>
              </a:spcBef>
              <a:spcAft>
                <a:spcPts val="0"/>
              </a:spcAft>
              <a:buNone/>
            </a:pPr>
            <a:r>
              <a:t/>
            </a:r>
            <a:endParaRPr sz="1600"/>
          </a:p>
        </p:txBody>
      </p:sp>
      <p:sp>
        <p:nvSpPr>
          <p:cNvPr id="319" name="Google Shape;319;p49"/>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Clr>
                <a:srgbClr val="000000"/>
              </a:buClr>
              <a:buFont typeface="Arial"/>
              <a:buNone/>
            </a:pPr>
            <a:r>
              <a:rPr lang="en-US" sz="2400"/>
              <a:t>Short pen-and-paper coding exam</a:t>
            </a:r>
            <a:endParaRPr i="0" sz="2400"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0"/>
          <p:cNvSpPr/>
          <p:nvPr/>
        </p:nvSpPr>
        <p:spPr>
          <a:xfrm>
            <a:off x="0" y="236800"/>
            <a:ext cx="3694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0"/>
          <p:cNvSpPr/>
          <p:nvPr/>
        </p:nvSpPr>
        <p:spPr>
          <a:xfrm>
            <a:off x="368100" y="1056250"/>
            <a:ext cx="8537700" cy="3585900"/>
          </a:xfrm>
          <a:prstGeom prst="rect">
            <a:avLst/>
          </a:prstGeom>
          <a:noFill/>
          <a:ln>
            <a:noFill/>
          </a:ln>
        </p:spPr>
        <p:txBody>
          <a:bodyPr anchorCtr="0" anchor="t" bIns="45000" lIns="45700" spcFirstLastPara="1" rIns="45700" wrap="square" tIns="45000">
            <a:noAutofit/>
          </a:bodyPr>
          <a:lstStyle/>
          <a:p>
            <a:pPr indent="-330200" lvl="0" marL="457200" marR="63500" rtl="0" algn="l">
              <a:lnSpc>
                <a:spcPct val="115000"/>
              </a:lnSpc>
              <a:spcBef>
                <a:spcPts val="200"/>
              </a:spcBef>
              <a:spcAft>
                <a:spcPts val="0"/>
              </a:spcAft>
              <a:buSzPts val="1600"/>
              <a:buChar char="●"/>
            </a:pPr>
            <a:r>
              <a:rPr lang="en-US" sz="1600"/>
              <a:t>The final exam will take 90 minutes and its grade will be the final grade of the course. On top of this final grade, the bonuses of assignments will be applied.</a:t>
            </a:r>
            <a:endParaRPr sz="1600"/>
          </a:p>
          <a:p>
            <a:pPr indent="-330200" lvl="0" marL="457200" marR="63500" rtl="0" algn="l">
              <a:lnSpc>
                <a:spcPct val="115000"/>
              </a:lnSpc>
              <a:spcBef>
                <a:spcPts val="0"/>
              </a:spcBef>
              <a:spcAft>
                <a:spcPts val="0"/>
              </a:spcAft>
              <a:buSzPts val="1600"/>
              <a:buChar char="●"/>
            </a:pPr>
            <a:r>
              <a:rPr lang="en-US" sz="1600"/>
              <a:t>Expected dates (tentative): Feb 17th and March 26th (repetition)</a:t>
            </a:r>
            <a:endParaRPr sz="1600"/>
          </a:p>
          <a:p>
            <a:pPr indent="-330200" lvl="0" marL="457200" rtl="0" algn="l">
              <a:lnSpc>
                <a:spcPct val="115000"/>
              </a:lnSpc>
              <a:spcBef>
                <a:spcPts val="0"/>
              </a:spcBef>
              <a:spcAft>
                <a:spcPts val="0"/>
              </a:spcAft>
              <a:buSzPts val="1600"/>
              <a:buChar char="●"/>
            </a:pPr>
            <a:r>
              <a:rPr lang="en-US" sz="1600">
                <a:solidFill>
                  <a:schemeClr val="dk1"/>
                </a:solidFill>
              </a:rPr>
              <a:t>Closed book, no calculators allowed</a:t>
            </a:r>
            <a:endParaRPr sz="1600"/>
          </a:p>
          <a:p>
            <a:pPr indent="0" lvl="0" marL="457200" marR="63500" rtl="0" algn="l">
              <a:lnSpc>
                <a:spcPct val="115000"/>
              </a:lnSpc>
              <a:spcBef>
                <a:spcPts val="200"/>
              </a:spcBef>
              <a:spcAft>
                <a:spcPts val="0"/>
              </a:spcAft>
              <a:buNone/>
            </a:pPr>
            <a:r>
              <a:t/>
            </a:r>
            <a:endParaRPr sz="1600"/>
          </a:p>
          <a:p>
            <a:pPr indent="-330200" lvl="0" marL="457200" marR="0" rtl="0" algn="l">
              <a:lnSpc>
                <a:spcPct val="115000"/>
              </a:lnSpc>
              <a:spcBef>
                <a:spcPts val="601"/>
              </a:spcBef>
              <a:spcAft>
                <a:spcPts val="0"/>
              </a:spcAft>
              <a:buSzPts val="1600"/>
              <a:buChar char="●"/>
            </a:pPr>
            <a:r>
              <a:rPr b="1" lang="en-US" sz="1600"/>
              <a:t>Pen-and-paper exercises are examples of written exam exercises.</a:t>
            </a:r>
            <a:r>
              <a:rPr lang="en-US" sz="1600"/>
              <a:t> Do try them before the solutions session and come to show your solutions.</a:t>
            </a:r>
            <a:endParaRPr sz="1600"/>
          </a:p>
          <a:p>
            <a:pPr indent="-330200" lvl="0" marL="457200" marR="0" rtl="0" algn="l">
              <a:lnSpc>
                <a:spcPct val="115000"/>
              </a:lnSpc>
              <a:spcBef>
                <a:spcPts val="0"/>
              </a:spcBef>
              <a:spcAft>
                <a:spcPts val="0"/>
              </a:spcAft>
              <a:buSzPts val="1600"/>
              <a:buChar char="●"/>
            </a:pPr>
            <a:r>
              <a:rPr lang="en-US" sz="1600"/>
              <a:t>Last lecture will be an exam review based on an example</a:t>
            </a:r>
            <a:endParaRPr sz="1600"/>
          </a:p>
          <a:p>
            <a:pPr indent="-330200" lvl="0" marL="457200" marR="0" rtl="0" algn="l">
              <a:lnSpc>
                <a:spcPct val="115000"/>
              </a:lnSpc>
              <a:spcBef>
                <a:spcPts val="0"/>
              </a:spcBef>
              <a:spcAft>
                <a:spcPts val="0"/>
              </a:spcAft>
              <a:buSzPts val="1600"/>
              <a:buChar char="●"/>
            </a:pPr>
            <a:r>
              <a:rPr b="1" lang="en-US" sz="1600"/>
              <a:t>Learning in Computer Science means generalizing.</a:t>
            </a:r>
            <a:r>
              <a:rPr lang="en-US" sz="1600"/>
              <a:t> To learn more, do </a:t>
            </a:r>
            <a:r>
              <a:rPr lang="en-US" sz="1600"/>
              <a:t>other exercises, check reading materials, and ask for more in our sessions. </a:t>
            </a:r>
            <a:endParaRPr sz="1600"/>
          </a:p>
          <a:p>
            <a:pPr indent="-330200" lvl="1" marL="914400" marR="0" rtl="0" algn="l">
              <a:lnSpc>
                <a:spcPct val="115000"/>
              </a:lnSpc>
              <a:spcBef>
                <a:spcPts val="0"/>
              </a:spcBef>
              <a:spcAft>
                <a:spcPts val="0"/>
              </a:spcAft>
              <a:buSzPts val="1600"/>
              <a:buChar char="○"/>
            </a:pPr>
            <a:r>
              <a:rPr lang="en-US" sz="1600"/>
              <a:t>For example, you have to be able to approach a computational problem we have never seen in class and to understand the properties of the solution.</a:t>
            </a:r>
            <a:endParaRPr sz="1600"/>
          </a:p>
        </p:txBody>
      </p:sp>
      <p:sp>
        <p:nvSpPr>
          <p:cNvPr id="327" name="Google Shape;327;p50"/>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Final written exam</a:t>
            </a:r>
            <a:endParaRPr i="0" sz="240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1"/>
          <p:cNvSpPr/>
          <p:nvPr/>
        </p:nvSpPr>
        <p:spPr>
          <a:xfrm>
            <a:off x="0" y="236800"/>
            <a:ext cx="3694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rtl="0" algn="l">
              <a:lnSpc>
                <a:spcPct val="120000"/>
              </a:lnSpc>
              <a:spcBef>
                <a:spcPts val="0"/>
              </a:spcBef>
              <a:spcAft>
                <a:spcPts val="0"/>
              </a:spcAft>
              <a:buClr>
                <a:schemeClr val="dk1"/>
              </a:buClr>
              <a:buSzPts val="1100"/>
              <a:buFont typeface="Arial"/>
              <a:buNone/>
            </a:pPr>
            <a:r>
              <a:rPr lang="en-US" sz="2400">
                <a:solidFill>
                  <a:schemeClr val="dk1"/>
                </a:solidFill>
              </a:rPr>
              <a:t>A note on ChatGPT</a:t>
            </a:r>
            <a:endParaRPr sz="2400">
              <a:solidFill>
                <a:schemeClr val="dk1"/>
              </a:solidFill>
            </a:endParaRPr>
          </a:p>
        </p:txBody>
      </p:sp>
      <p:sp>
        <p:nvSpPr>
          <p:cNvPr id="335" name="Google Shape;335;p51"/>
          <p:cNvSpPr txBox="1"/>
          <p:nvPr/>
        </p:nvSpPr>
        <p:spPr>
          <a:xfrm>
            <a:off x="2093225" y="934425"/>
            <a:ext cx="6732000" cy="290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Be careful using AI coding tools like ChatGPT!</a:t>
            </a:r>
            <a:endParaRPr b="1" sz="1800"/>
          </a:p>
          <a:p>
            <a:pPr indent="-342900" lvl="0" marL="457200" rtl="0" algn="l">
              <a:spcBef>
                <a:spcPts val="0"/>
              </a:spcBef>
              <a:spcAft>
                <a:spcPts val="0"/>
              </a:spcAft>
              <a:buSzPts val="1800"/>
              <a:buChar char="-"/>
            </a:pPr>
            <a:r>
              <a:rPr lang="en-US" sz="1800"/>
              <a:t>Not </a:t>
            </a:r>
            <a:r>
              <a:rPr lang="en-US" sz="1800"/>
              <a:t>forbidden</a:t>
            </a:r>
            <a:r>
              <a:rPr lang="en-US" sz="1800"/>
              <a:t> but it is easy to misuse them</a:t>
            </a:r>
            <a:endParaRPr sz="1800"/>
          </a:p>
          <a:p>
            <a:pPr indent="-342900" lvl="0" marL="457200" rtl="0" algn="l">
              <a:spcBef>
                <a:spcPts val="0"/>
              </a:spcBef>
              <a:spcAft>
                <a:spcPts val="0"/>
              </a:spcAft>
              <a:buSzPts val="1800"/>
              <a:buChar char="-"/>
            </a:pPr>
            <a:r>
              <a:rPr lang="en-US" sz="1800"/>
              <a:t>ChatGPT solutions are code that runs but often does not do the task you want</a:t>
            </a:r>
            <a:endParaRPr sz="1800"/>
          </a:p>
          <a:p>
            <a:pPr indent="-342900" lvl="0" marL="457200" rtl="0" algn="l">
              <a:spcBef>
                <a:spcPts val="0"/>
              </a:spcBef>
              <a:spcAft>
                <a:spcPts val="0"/>
              </a:spcAft>
              <a:buSzPts val="1800"/>
              <a:buChar char="-"/>
            </a:pPr>
            <a:r>
              <a:rPr lang="en-US" sz="1800"/>
              <a:t>Learning to code with ChatGPT is like learning a language with DeepL: you won’t learn</a:t>
            </a:r>
            <a:endParaRPr sz="1800"/>
          </a:p>
          <a:p>
            <a:pPr indent="-342900" lvl="0" marL="457200" rtl="0" algn="l">
              <a:spcBef>
                <a:spcPts val="0"/>
              </a:spcBef>
              <a:spcAft>
                <a:spcPts val="0"/>
              </a:spcAft>
              <a:buSzPts val="1800"/>
              <a:buChar char="-"/>
            </a:pPr>
            <a:r>
              <a:rPr lang="en-US" sz="1800"/>
              <a:t>If you overuse ChatGPT or copy assignment solutions form colleagues,</a:t>
            </a:r>
            <a:r>
              <a:rPr b="1" lang="en-US" sz="1800"/>
              <a:t> you will fail the coding exam</a:t>
            </a:r>
            <a:endParaRPr b="1" sz="1800"/>
          </a:p>
          <a:p>
            <a:pPr indent="-342900" lvl="0" marL="457200" rtl="0" algn="l">
              <a:spcBef>
                <a:spcPts val="0"/>
              </a:spcBef>
              <a:spcAft>
                <a:spcPts val="0"/>
              </a:spcAft>
              <a:buSzPts val="1800"/>
              <a:buChar char="-"/>
            </a:pPr>
            <a:r>
              <a:rPr lang="en-US" sz="1800"/>
              <a:t>Assignment solutions suspected to be copied from ChatGPT or other students </a:t>
            </a:r>
            <a:r>
              <a:rPr b="1" lang="en-US" sz="1800"/>
              <a:t>will be sent to the plagiarism office</a:t>
            </a:r>
            <a:endParaRPr b="1" sz="1800"/>
          </a:p>
          <a:p>
            <a:pPr indent="-342900" lvl="0" marL="457200" rtl="0" algn="l">
              <a:spcBef>
                <a:spcPts val="0"/>
              </a:spcBef>
              <a:spcAft>
                <a:spcPts val="0"/>
              </a:spcAft>
              <a:buSzPts val="1800"/>
              <a:buChar char="-"/>
            </a:pPr>
            <a:r>
              <a:rPr lang="en-US" sz="1800"/>
              <a:t>In further courses in the SEDS program use LLMs for text analysis and other tasks, now better focus on your own code</a:t>
            </a:r>
            <a:endParaRPr sz="1800"/>
          </a:p>
        </p:txBody>
      </p:sp>
      <p:pic>
        <p:nvPicPr>
          <p:cNvPr id="336" name="Google Shape;336;p51"/>
          <p:cNvPicPr preferRelativeResize="0"/>
          <p:nvPr/>
        </p:nvPicPr>
        <p:blipFill>
          <a:blip r:embed="rId3">
            <a:alphaModFix/>
          </a:blip>
          <a:stretch>
            <a:fillRect/>
          </a:stretch>
        </p:blipFill>
        <p:spPr>
          <a:xfrm>
            <a:off x="272150" y="1849750"/>
            <a:ext cx="1898625" cy="1786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0" y="236800"/>
            <a:ext cx="52941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72900" y="960889"/>
            <a:ext cx="8398200" cy="3221700"/>
          </a:xfrm>
          <a:prstGeom prst="rect">
            <a:avLst/>
          </a:prstGeom>
          <a:noFill/>
          <a:ln>
            <a:noFill/>
          </a:ln>
        </p:spPr>
        <p:txBody>
          <a:bodyPr anchorCtr="0" anchor="t" bIns="45000" lIns="45700" spcFirstLastPara="1" rIns="45700" wrap="square" tIns="45000">
            <a:noAutofit/>
          </a:bodyPr>
          <a:lstStyle/>
          <a:p>
            <a:pPr indent="-297100" lvl="0" marL="285840" marR="0" rtl="0" algn="l">
              <a:lnSpc>
                <a:spcPct val="100000"/>
              </a:lnSpc>
              <a:spcBef>
                <a:spcPts val="0"/>
              </a:spcBef>
              <a:spcAft>
                <a:spcPts val="0"/>
              </a:spcAft>
              <a:buClr>
                <a:srgbClr val="000000"/>
              </a:buClr>
              <a:buSzPts val="1800"/>
              <a:buChar char="•"/>
            </a:pPr>
            <a:r>
              <a:rPr i="0" lang="en-US" sz="1800" u="none" cap="none" strike="noStrike">
                <a:solidFill>
                  <a:srgbClr val="000000"/>
                </a:solidFill>
              </a:rPr>
              <a:t>The full course syllabus is available on ZEuS:</a:t>
            </a:r>
            <a:endParaRPr sz="1800"/>
          </a:p>
          <a:p>
            <a:pPr indent="-309800" lvl="1" marL="743040" marR="0" rtl="0" algn="l">
              <a:lnSpc>
                <a:spcPct val="100000"/>
              </a:lnSpc>
              <a:spcBef>
                <a:spcPts val="601"/>
              </a:spcBef>
              <a:spcAft>
                <a:spcPts val="0"/>
              </a:spcAft>
              <a:buClr>
                <a:srgbClr val="000000"/>
              </a:buClr>
              <a:buSzPts val="1800"/>
              <a:buChar char="-"/>
            </a:pPr>
            <a:r>
              <a:rPr i="0" lang="en-US" sz="1800" u="sng" cap="none" strike="noStrike">
                <a:solidFill>
                  <a:srgbClr val="0000FF"/>
                </a:solidFill>
                <a:hlinkClick r:id="rId3">
                  <a:extLst>
                    <a:ext uri="{A12FA001-AC4F-418D-AE19-62706E023703}">
                      <ahyp:hlinkClr val="tx"/>
                    </a:ext>
                  </a:extLst>
                </a:hlinkClick>
              </a:rPr>
              <a:t>http://zeus.uni-konstanz.de</a:t>
            </a:r>
            <a:endParaRPr sz="1800"/>
          </a:p>
          <a:p>
            <a:pPr indent="-309800" lvl="1" marL="743040" marR="0" rtl="0" algn="l">
              <a:lnSpc>
                <a:spcPct val="100000"/>
              </a:lnSpc>
              <a:spcBef>
                <a:spcPts val="601"/>
              </a:spcBef>
              <a:spcAft>
                <a:spcPts val="0"/>
              </a:spcAft>
              <a:buClr>
                <a:srgbClr val="000000"/>
              </a:buClr>
              <a:buSzPts val="1800"/>
              <a:buChar char="-"/>
            </a:pPr>
            <a:r>
              <a:rPr i="0" lang="en-US" sz="1800" u="none" cap="none" strike="noStrike">
                <a:solidFill>
                  <a:srgbClr val="000000"/>
                </a:solidFill>
              </a:rPr>
              <a:t>dates and rooms</a:t>
            </a:r>
            <a:endParaRPr sz="1800"/>
          </a:p>
          <a:p>
            <a:pPr indent="-309800" lvl="1" marL="743040" marR="0" rtl="0" algn="l">
              <a:lnSpc>
                <a:spcPct val="100000"/>
              </a:lnSpc>
              <a:spcBef>
                <a:spcPts val="601"/>
              </a:spcBef>
              <a:spcAft>
                <a:spcPts val="0"/>
              </a:spcAft>
              <a:buClr>
                <a:srgbClr val="000000"/>
              </a:buClr>
              <a:buSzPts val="1800"/>
              <a:buChar char="-"/>
            </a:pPr>
            <a:r>
              <a:rPr i="0" lang="en-US" sz="1800" u="none" cap="none" strike="noStrike">
                <a:solidFill>
                  <a:srgbClr val="000000"/>
                </a:solidFill>
              </a:rPr>
              <a:t>Basic information including course and examination format etc.</a:t>
            </a:r>
            <a:endParaRPr i="0" sz="1800" u="none" cap="none" strike="noStrike">
              <a:solidFill>
                <a:srgbClr val="000000"/>
              </a:solidFill>
            </a:endParaRPr>
          </a:p>
          <a:p>
            <a:pPr indent="-309800" lvl="1" marL="743040" marR="0" rtl="0" algn="l">
              <a:lnSpc>
                <a:spcPct val="100000"/>
              </a:lnSpc>
              <a:spcBef>
                <a:spcPts val="601"/>
              </a:spcBef>
              <a:spcAft>
                <a:spcPts val="0"/>
              </a:spcAft>
              <a:buSzPts val="1800"/>
              <a:buChar char="-"/>
            </a:pPr>
            <a:r>
              <a:rPr lang="en-US" sz="1800"/>
              <a:t>Make sure you are enrolled both to lecture and tutorials</a:t>
            </a:r>
            <a:endParaRPr sz="1800"/>
          </a:p>
          <a:p>
            <a:pPr indent="0" lvl="0" marL="457200" marR="0" rtl="0" algn="l">
              <a:lnSpc>
                <a:spcPct val="100000"/>
              </a:lnSpc>
              <a:spcBef>
                <a:spcPts val="601"/>
              </a:spcBef>
              <a:spcAft>
                <a:spcPts val="0"/>
              </a:spcAft>
              <a:buNone/>
            </a:pPr>
            <a:r>
              <a:t/>
            </a:r>
            <a:endParaRPr sz="1800"/>
          </a:p>
          <a:p>
            <a:pPr indent="-342900" lvl="0" marL="457200" marR="0" rtl="0" algn="l">
              <a:lnSpc>
                <a:spcPct val="100000"/>
              </a:lnSpc>
              <a:spcBef>
                <a:spcPts val="601"/>
              </a:spcBef>
              <a:spcAft>
                <a:spcPts val="0"/>
              </a:spcAft>
              <a:buSzPts val="1800"/>
              <a:buChar char="•"/>
            </a:pPr>
            <a:r>
              <a:rPr lang="en-US" sz="1800"/>
              <a:t>Lecture slides are hosted on Google slides</a:t>
            </a:r>
            <a:endParaRPr sz="1800"/>
          </a:p>
          <a:p>
            <a:pPr indent="-342900" lvl="1" marL="914400" marR="0" rtl="0" algn="l">
              <a:lnSpc>
                <a:spcPct val="100000"/>
              </a:lnSpc>
              <a:spcBef>
                <a:spcPts val="601"/>
              </a:spcBef>
              <a:spcAft>
                <a:spcPts val="0"/>
              </a:spcAft>
              <a:buSzPts val="1800"/>
              <a:buChar char="-"/>
            </a:pPr>
            <a:r>
              <a:rPr lang="en-US" sz="1800"/>
              <a:t>Every week, a link to the slides will be posted on Ilias before the lecture</a:t>
            </a:r>
            <a:endParaRPr sz="1800"/>
          </a:p>
          <a:p>
            <a:pPr indent="-342900" lvl="1" marL="914400" marR="0" rtl="0" algn="l">
              <a:lnSpc>
                <a:spcPct val="100000"/>
              </a:lnSpc>
              <a:spcBef>
                <a:spcPts val="601"/>
              </a:spcBef>
              <a:spcAft>
                <a:spcPts val="0"/>
              </a:spcAft>
              <a:buSzPts val="1800"/>
              <a:buChar char="-"/>
            </a:pPr>
            <a:r>
              <a:rPr lang="en-US" sz="1800"/>
              <a:t>Write comments with questions, we will discuss them in the following session</a:t>
            </a:r>
            <a:endParaRPr sz="1800"/>
          </a:p>
          <a:p>
            <a:pPr indent="-342900" lvl="1" marL="914400" marR="0" rtl="0" algn="l">
              <a:lnSpc>
                <a:spcPct val="100000"/>
              </a:lnSpc>
              <a:spcBef>
                <a:spcPts val="601"/>
              </a:spcBef>
              <a:spcAft>
                <a:spcPts val="0"/>
              </a:spcAft>
              <a:buSzPts val="1800"/>
              <a:buChar char="-"/>
            </a:pPr>
            <a:r>
              <a:rPr lang="en-US" sz="1800"/>
              <a:t>You can export the slides to pdf or ppt if you want</a:t>
            </a:r>
            <a:endParaRPr sz="1800"/>
          </a:p>
        </p:txBody>
      </p:sp>
      <p:sp>
        <p:nvSpPr>
          <p:cNvPr id="344" name="Google Shape;344;p52"/>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Materials: </a:t>
            </a:r>
            <a:r>
              <a:rPr i="0" lang="en-US" sz="2400" u="none" cap="none" strike="noStrike">
                <a:solidFill>
                  <a:srgbClr val="000000"/>
                </a:solidFill>
              </a:rPr>
              <a:t>ZEuS and Google slides</a:t>
            </a:r>
            <a:endParaRPr i="0" sz="240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0" y="236800"/>
            <a:ext cx="2818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443675" y="910501"/>
            <a:ext cx="8398200" cy="4008900"/>
          </a:xfrm>
          <a:prstGeom prst="rect">
            <a:avLst/>
          </a:prstGeom>
          <a:noFill/>
          <a:ln>
            <a:noFill/>
          </a:ln>
        </p:spPr>
        <p:txBody>
          <a:bodyPr anchorCtr="0" anchor="t" bIns="45000" lIns="45700" spcFirstLastPara="1" rIns="45700" wrap="square" tIns="45000">
            <a:noAutofit/>
          </a:bodyPr>
          <a:lstStyle/>
          <a:p>
            <a:pPr indent="-342900" lvl="0" marL="457200" marR="0" rtl="0" algn="l">
              <a:lnSpc>
                <a:spcPct val="115000"/>
              </a:lnSpc>
              <a:spcBef>
                <a:spcPts val="0"/>
              </a:spcBef>
              <a:spcAft>
                <a:spcPts val="0"/>
              </a:spcAft>
              <a:buClr>
                <a:srgbClr val="000000"/>
              </a:buClr>
              <a:buSzPts val="1800"/>
              <a:buChar char="●"/>
            </a:pPr>
            <a:r>
              <a:rPr i="0" lang="en-US" sz="1800" u="none" cap="none" strike="noStrike">
                <a:solidFill>
                  <a:srgbClr val="000000"/>
                </a:solidFill>
              </a:rPr>
              <a:t>Website for the course on Ilias</a:t>
            </a:r>
            <a:endParaRPr i="0" sz="1800" u="none" cap="none" strike="noStrike"/>
          </a:p>
          <a:p>
            <a:pPr indent="-342900" lvl="1" marL="914400" marR="0" rtl="0" algn="l">
              <a:lnSpc>
                <a:spcPct val="115000"/>
              </a:lnSpc>
              <a:spcBef>
                <a:spcPts val="0"/>
              </a:spcBef>
              <a:spcAft>
                <a:spcPts val="0"/>
              </a:spcAft>
              <a:buSzPts val="1800"/>
              <a:buChar char="○"/>
            </a:pPr>
            <a:r>
              <a:rPr i="0" lang="en-US" sz="1800" u="none" cap="none" strike="noStrike">
                <a:solidFill>
                  <a:srgbClr val="000000"/>
                </a:solidFill>
              </a:rPr>
              <a:t>please join the course </a:t>
            </a:r>
            <a:r>
              <a:rPr i="1" lang="en-US" sz="1800" u="none" cap="none" strike="noStrike">
                <a:solidFill>
                  <a:srgbClr val="000000"/>
                </a:solidFill>
              </a:rPr>
              <a:t>Introduction to Comput</a:t>
            </a:r>
            <a:r>
              <a:rPr i="1" lang="en-US" sz="1800"/>
              <a:t>ing</a:t>
            </a:r>
            <a:r>
              <a:rPr i="1" lang="en-US" sz="1800" u="none" cap="none" strike="noStrike">
                <a:solidFill>
                  <a:srgbClr val="000000"/>
                </a:solidFill>
              </a:rPr>
              <a:t> for the Social Sciences</a:t>
            </a:r>
            <a:endParaRPr i="0" sz="1800" u="none" cap="none" strike="noStrike"/>
          </a:p>
          <a:p>
            <a:pPr indent="-317500" lvl="2" marL="1371600" marR="0" rtl="0" algn="l">
              <a:lnSpc>
                <a:spcPct val="115000"/>
              </a:lnSpc>
              <a:spcBef>
                <a:spcPts val="0"/>
              </a:spcBef>
              <a:spcAft>
                <a:spcPts val="0"/>
              </a:spcAft>
              <a:buSzPts val="1400"/>
              <a:buChar char="■"/>
            </a:pPr>
            <a:r>
              <a:rPr lang="en-US" sz="1600" u="sng">
                <a:solidFill>
                  <a:schemeClr val="hlink"/>
                </a:solidFill>
                <a:hlinkClick r:id="rId3"/>
              </a:rPr>
              <a:t>https://ilias.uni-konstanz.de/goto_ILIASKONSTANZ_crs_1794519.html</a:t>
            </a:r>
            <a:r>
              <a:rPr lang="en-US" sz="1600" u="none">
                <a:solidFill>
                  <a:srgbClr val="000000"/>
                </a:solidFill>
              </a:rPr>
              <a:t> </a:t>
            </a:r>
            <a:endParaRPr i="0" sz="1600" u="none" cap="none" strike="noStrike"/>
          </a:p>
          <a:p>
            <a:pPr indent="-342900" lvl="1" marL="914400" marR="0" rtl="0" algn="l">
              <a:lnSpc>
                <a:spcPct val="115000"/>
              </a:lnSpc>
              <a:spcBef>
                <a:spcPts val="0"/>
              </a:spcBef>
              <a:spcAft>
                <a:spcPts val="0"/>
              </a:spcAft>
              <a:buSzPts val="1800"/>
              <a:buChar char="○"/>
            </a:pPr>
            <a:r>
              <a:rPr lang="en-US" sz="1800"/>
              <a:t>Links to google slides will be posted there</a:t>
            </a:r>
            <a:endParaRPr sz="1800"/>
          </a:p>
          <a:p>
            <a:pPr indent="-342900" lvl="1" marL="914400" marR="0" rtl="0" algn="l">
              <a:lnSpc>
                <a:spcPct val="115000"/>
              </a:lnSpc>
              <a:spcBef>
                <a:spcPts val="0"/>
              </a:spcBef>
              <a:spcAft>
                <a:spcPts val="0"/>
              </a:spcAft>
              <a:buSzPts val="1800"/>
              <a:buChar char="○"/>
            </a:pPr>
            <a:r>
              <a:rPr lang="en-US" sz="1800"/>
              <a:t>Pen-and-paper exercise sheets will be posted weekly</a:t>
            </a:r>
            <a:endParaRPr sz="1800"/>
          </a:p>
          <a:p>
            <a:pPr indent="-342900" lvl="0" marL="457200" marR="0" rtl="0" algn="l">
              <a:lnSpc>
                <a:spcPct val="115000"/>
              </a:lnSpc>
              <a:spcBef>
                <a:spcPts val="0"/>
              </a:spcBef>
              <a:spcAft>
                <a:spcPts val="0"/>
              </a:spcAft>
              <a:buSzPts val="1800"/>
              <a:buChar char="●"/>
            </a:pPr>
            <a:r>
              <a:rPr i="0" lang="en-US" sz="1800" u="none" cap="none" strike="noStrike">
                <a:solidFill>
                  <a:srgbClr val="000000"/>
                </a:solidFill>
              </a:rPr>
              <a:t>Assignment solutions and related files are distributed </a:t>
            </a:r>
            <a:r>
              <a:rPr lang="en-US" sz="1800"/>
              <a:t>through</a:t>
            </a:r>
            <a:r>
              <a:rPr i="0" lang="en-US" sz="1800" u="none" cap="none" strike="noStrike">
                <a:solidFill>
                  <a:srgbClr val="000000"/>
                </a:solidFill>
              </a:rPr>
              <a:t> github (More</a:t>
            </a:r>
            <a:r>
              <a:rPr lang="en-US" sz="1800"/>
              <a:t> </a:t>
            </a:r>
            <a:r>
              <a:rPr i="0" lang="en-US" sz="1800" u="none" cap="none" strike="noStrike">
                <a:solidFill>
                  <a:srgbClr val="000000"/>
                </a:solidFill>
              </a:rPr>
              <a:t>info in the tutorials). You hand in your solutions through github classroom</a:t>
            </a:r>
            <a:endParaRPr i="0" sz="1800" u="none" cap="none" strike="noStrike"/>
          </a:p>
          <a:p>
            <a:pPr indent="-342900" lvl="0" marL="457200" marR="0" rtl="0" algn="l">
              <a:lnSpc>
                <a:spcPct val="115000"/>
              </a:lnSpc>
              <a:spcBef>
                <a:spcPts val="0"/>
              </a:spcBef>
              <a:spcAft>
                <a:spcPts val="0"/>
              </a:spcAft>
              <a:buSzPts val="1800"/>
              <a:buChar char="●"/>
            </a:pPr>
            <a:r>
              <a:rPr i="0" lang="en-US" sz="1800" u="none" cap="none" strike="noStrike">
                <a:solidFill>
                  <a:srgbClr val="000000"/>
                </a:solidFill>
              </a:rPr>
              <a:t>For questions about the </a:t>
            </a:r>
            <a:r>
              <a:rPr lang="en-US" sz="1800"/>
              <a:t>tutorials</a:t>
            </a:r>
            <a:r>
              <a:rPr i="0" lang="en-US" sz="1800" u="none" cap="none" strike="noStrike">
                <a:solidFill>
                  <a:srgbClr val="000000"/>
                </a:solidFill>
              </a:rPr>
              <a:t>, online support about </a:t>
            </a:r>
            <a:r>
              <a:rPr lang="en-US" sz="1800"/>
              <a:t>assignments</a:t>
            </a:r>
            <a:r>
              <a:rPr i="0" lang="en-US" sz="1800" u="none" cap="none" strike="noStrike">
                <a:solidFill>
                  <a:srgbClr val="000000"/>
                </a:solidFill>
              </a:rPr>
              <a:t>, and discussions with your classmates, </a:t>
            </a:r>
            <a:r>
              <a:rPr lang="en-US" sz="1800"/>
              <a:t>Discord :</a:t>
            </a:r>
            <a:r>
              <a:rPr lang="en-US" sz="1800" u="sng">
                <a:solidFill>
                  <a:schemeClr val="hlink"/>
                </a:solidFill>
                <a:hlinkClick r:id="rId4"/>
              </a:rPr>
              <a:t>https://discord.gg/uynmm6tAxR</a:t>
            </a:r>
            <a:endParaRPr sz="1800"/>
          </a:p>
          <a:p>
            <a:pPr indent="-342900" lvl="0" marL="457200" marR="0" rtl="0" algn="l">
              <a:lnSpc>
                <a:spcPct val="115000"/>
              </a:lnSpc>
              <a:spcBef>
                <a:spcPts val="0"/>
              </a:spcBef>
              <a:spcAft>
                <a:spcPts val="0"/>
              </a:spcAft>
              <a:buSzPts val="1800"/>
              <a:buChar char="●"/>
            </a:pPr>
            <a:r>
              <a:rPr lang="en-US" sz="1800"/>
              <a:t>Questions for me: </a:t>
            </a:r>
            <a:endParaRPr sz="1800"/>
          </a:p>
          <a:p>
            <a:pPr indent="-342900" lvl="1" marL="914400" marR="0" rtl="0" algn="l">
              <a:lnSpc>
                <a:spcPct val="115000"/>
              </a:lnSpc>
              <a:spcBef>
                <a:spcPts val="0"/>
              </a:spcBef>
              <a:spcAft>
                <a:spcPts val="0"/>
              </a:spcAft>
              <a:buSzPts val="1800"/>
              <a:buChar char="○"/>
            </a:pPr>
            <a:r>
              <a:rPr lang="en-US" sz="1800"/>
              <a:t>If useful for other students: on Google slides or during lectures</a:t>
            </a:r>
            <a:endParaRPr sz="1800"/>
          </a:p>
          <a:p>
            <a:pPr indent="-342900" lvl="1" marL="914400" marR="0" rtl="0" algn="l">
              <a:lnSpc>
                <a:spcPct val="115000"/>
              </a:lnSpc>
              <a:spcBef>
                <a:spcPts val="0"/>
              </a:spcBef>
              <a:spcAft>
                <a:spcPts val="0"/>
              </a:spcAft>
              <a:buSzPts val="1800"/>
              <a:buChar char="○"/>
            </a:pPr>
            <a:r>
              <a:rPr lang="en-US" sz="1800"/>
              <a:t>If private: request an appointment for consultation hours (Ilias)</a:t>
            </a:r>
            <a:endParaRPr sz="1800"/>
          </a:p>
          <a:p>
            <a:pPr indent="0" lvl="0" marL="0" marR="0" rtl="0" algn="l">
              <a:lnSpc>
                <a:spcPct val="115000"/>
              </a:lnSpc>
              <a:spcBef>
                <a:spcPts val="601"/>
              </a:spcBef>
              <a:spcAft>
                <a:spcPts val="0"/>
              </a:spcAft>
              <a:buNone/>
            </a:pPr>
            <a:r>
              <a:t/>
            </a:r>
            <a:endParaRPr sz="1800"/>
          </a:p>
        </p:txBody>
      </p:sp>
      <p:sp>
        <p:nvSpPr>
          <p:cNvPr id="352" name="Google Shape;352;p53"/>
          <p:cNvSpPr/>
          <p:nvPr/>
        </p:nvSpPr>
        <p:spPr>
          <a:xfrm>
            <a:off x="3028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Course resources</a:t>
            </a:r>
            <a:endParaRPr i="0" sz="2400"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4"/>
          <p:cNvSpPr/>
          <p:nvPr/>
        </p:nvSpPr>
        <p:spPr>
          <a:xfrm>
            <a:off x="0" y="236800"/>
            <a:ext cx="61203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4"/>
          <p:cNvSpPr/>
          <p:nvPr/>
        </p:nvSpPr>
        <p:spPr>
          <a:xfrm>
            <a:off x="272140" y="236800"/>
            <a:ext cx="6480900" cy="431700"/>
          </a:xfrm>
          <a:prstGeom prst="rect">
            <a:avLst/>
          </a:prstGeom>
          <a:noFill/>
          <a:ln>
            <a:noFill/>
          </a:ln>
        </p:spPr>
        <p:txBody>
          <a:bodyPr anchorCtr="0" anchor="ctr" bIns="45000" lIns="45700" spcFirstLastPara="1" rIns="45700" wrap="square" tIns="45000">
            <a:noAutofit/>
          </a:bodyPr>
          <a:lstStyle/>
          <a:p>
            <a:pPr indent="0" lvl="0" marL="0" rtl="0" algn="l">
              <a:spcBef>
                <a:spcPts val="1199"/>
              </a:spcBef>
              <a:spcAft>
                <a:spcPts val="0"/>
              </a:spcAft>
              <a:buNone/>
            </a:pPr>
            <a:r>
              <a:rPr lang="en-US" sz="2500">
                <a:solidFill>
                  <a:schemeClr val="dk1"/>
                </a:solidFill>
              </a:rPr>
              <a:t>A Brief Introduction to Computer Science</a:t>
            </a:r>
            <a:endParaRPr i="0" sz="2400" u="none" cap="none" strike="noStrike">
              <a:solidFill>
                <a:schemeClr val="dk1"/>
              </a:solidFill>
            </a:endParaRPr>
          </a:p>
        </p:txBody>
      </p:sp>
      <p:sp>
        <p:nvSpPr>
          <p:cNvPr id="360" name="Google Shape;360;p54"/>
          <p:cNvSpPr/>
          <p:nvPr/>
        </p:nvSpPr>
        <p:spPr>
          <a:xfrm>
            <a:off x="583790" y="1220075"/>
            <a:ext cx="8398200" cy="1667400"/>
          </a:xfrm>
          <a:prstGeom prst="rect">
            <a:avLst/>
          </a:prstGeom>
          <a:noFill/>
          <a:ln>
            <a:noFill/>
          </a:ln>
        </p:spPr>
        <p:txBody>
          <a:bodyPr anchorCtr="0" anchor="t" bIns="45000" lIns="45700" spcFirstLastPara="1" rIns="45700" wrap="square" tIns="45000">
            <a:noAutofit/>
          </a:bodyPr>
          <a:lstStyle/>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Motivations and Objectives</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a:t>
            </a:r>
            <a:r>
              <a:rPr i="0" lang="en-US" sz="2500" u="none" cap="none" strike="noStrike">
                <a:solidFill>
                  <a:schemeClr val="dk2"/>
                </a:solidFill>
              </a:rPr>
              <a:t>Overview</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Formalities</a:t>
            </a:r>
            <a:endParaRPr sz="2500">
              <a:solidFill>
                <a:schemeClr val="dk2"/>
              </a:solidFill>
            </a:endParaRPr>
          </a:p>
          <a:p>
            <a:pPr indent="-487509" lvl="0" marL="457200" marR="0" rtl="0" algn="l">
              <a:lnSpc>
                <a:spcPct val="100000"/>
              </a:lnSpc>
              <a:spcBef>
                <a:spcPts val="1199"/>
              </a:spcBef>
              <a:spcAft>
                <a:spcPts val="0"/>
              </a:spcAft>
              <a:buClr>
                <a:schemeClr val="dk1"/>
              </a:buClr>
              <a:buSzPts val="2500"/>
              <a:buAutoNum type="arabicPeriod"/>
            </a:pPr>
            <a:r>
              <a:rPr lang="en-US" sz="2500">
                <a:solidFill>
                  <a:schemeClr val="dk1"/>
                </a:solidFill>
              </a:rPr>
              <a:t>A Brief Introduction to </a:t>
            </a:r>
            <a:r>
              <a:rPr i="0" lang="en-US" sz="2500" u="none" cap="none" strike="noStrike">
                <a:solidFill>
                  <a:schemeClr val="dk1"/>
                </a:solidFill>
              </a:rPr>
              <a:t>Computer Science</a:t>
            </a:r>
            <a:endParaRPr i="0" sz="2500" u="none" cap="none" strike="noStrike">
              <a:solidFill>
                <a:schemeClr val="dk1"/>
              </a:solidFill>
            </a:endParaRPr>
          </a:p>
          <a:p>
            <a:pPr indent="-487509" lvl="0" marL="457200" marR="0" rtl="0" algn="l">
              <a:lnSpc>
                <a:spcPct val="100000"/>
              </a:lnSpc>
              <a:spcBef>
                <a:spcPts val="1199"/>
              </a:spcBef>
              <a:spcAft>
                <a:spcPts val="0"/>
              </a:spcAft>
              <a:buClr>
                <a:schemeClr val="dk2"/>
              </a:buClr>
              <a:buSzPts val="2500"/>
              <a:buAutoNum type="arabicPeriod"/>
            </a:pPr>
            <a:r>
              <a:rPr i="0" lang="en-US" sz="2500" u="none" cap="none" strike="noStrike">
                <a:solidFill>
                  <a:schemeClr val="dk2"/>
                </a:solidFill>
              </a:rPr>
              <a:t>Literature</a:t>
            </a:r>
            <a:endParaRPr i="0" sz="2500" u="none" cap="none" strike="noStrike">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5"/>
          <p:cNvSpPr/>
          <p:nvPr/>
        </p:nvSpPr>
        <p:spPr>
          <a:xfrm>
            <a:off x="0" y="236790"/>
            <a:ext cx="4537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5"/>
          <p:cNvSpPr/>
          <p:nvPr/>
        </p:nvSpPr>
        <p:spPr>
          <a:xfrm>
            <a:off x="372250" y="772200"/>
            <a:ext cx="8398200" cy="1048200"/>
          </a:xfrm>
          <a:prstGeom prst="rect">
            <a:avLst/>
          </a:prstGeom>
          <a:noFill/>
          <a:ln>
            <a:noFill/>
          </a:ln>
        </p:spPr>
        <p:txBody>
          <a:bodyPr anchorCtr="0" anchor="t" bIns="45000" lIns="45700" spcFirstLastPara="1" rIns="45700" wrap="square" tIns="45000">
            <a:noAutofit/>
          </a:bodyPr>
          <a:lstStyle/>
          <a:p>
            <a:pPr indent="-297100" lvl="0" marL="285840" marR="0" rtl="0" algn="l">
              <a:lnSpc>
                <a:spcPct val="100000"/>
              </a:lnSpc>
              <a:spcBef>
                <a:spcPts val="0"/>
              </a:spcBef>
              <a:spcAft>
                <a:spcPts val="0"/>
              </a:spcAft>
              <a:buClr>
                <a:srgbClr val="000000"/>
              </a:buClr>
              <a:buSzPts val="1800"/>
              <a:buChar char="•"/>
            </a:pPr>
            <a:r>
              <a:rPr lang="en-US" sz="1800" strike="noStrike">
                <a:solidFill>
                  <a:srgbClr val="000000"/>
                </a:solidFill>
              </a:rPr>
              <a:t>What is a computer?</a:t>
            </a:r>
            <a:endParaRPr sz="1800" strike="noStrike"/>
          </a:p>
          <a:p>
            <a:pPr indent="-297100" lvl="0" marL="285840" marR="0" rtl="0" algn="l">
              <a:lnSpc>
                <a:spcPct val="100000"/>
              </a:lnSpc>
              <a:spcBef>
                <a:spcPts val="601"/>
              </a:spcBef>
              <a:spcAft>
                <a:spcPts val="0"/>
              </a:spcAft>
              <a:buClr>
                <a:srgbClr val="000000"/>
              </a:buClr>
              <a:buSzPts val="1800"/>
              <a:buChar char="•"/>
            </a:pPr>
            <a:r>
              <a:rPr lang="en-US" sz="1800" strike="noStrike">
                <a:solidFill>
                  <a:srgbClr val="000000"/>
                </a:solidFill>
              </a:rPr>
              <a:t>“A machine that stores and manipulates information under the control of a changeable program” (Zelle, 2004)</a:t>
            </a:r>
            <a:endParaRPr i="0" sz="1800" u="none" cap="none" strike="noStrike"/>
          </a:p>
        </p:txBody>
      </p:sp>
      <p:sp>
        <p:nvSpPr>
          <p:cNvPr id="368" name="Google Shape;368;p55"/>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What is a Computer?</a:t>
            </a:r>
            <a:endParaRPr sz="2400" strike="noStrike"/>
          </a:p>
        </p:txBody>
      </p:sp>
      <p:pic>
        <p:nvPicPr>
          <p:cNvPr id="369" name="Google Shape;369;p55"/>
          <p:cNvPicPr preferRelativeResize="0"/>
          <p:nvPr/>
        </p:nvPicPr>
        <p:blipFill>
          <a:blip r:embed="rId3">
            <a:alphaModFix/>
          </a:blip>
          <a:stretch>
            <a:fillRect/>
          </a:stretch>
        </p:blipFill>
        <p:spPr>
          <a:xfrm>
            <a:off x="603125" y="2011075"/>
            <a:ext cx="2623650" cy="2048850"/>
          </a:xfrm>
          <a:prstGeom prst="rect">
            <a:avLst/>
          </a:prstGeom>
          <a:noFill/>
          <a:ln>
            <a:noFill/>
          </a:ln>
        </p:spPr>
      </p:pic>
      <p:pic>
        <p:nvPicPr>
          <p:cNvPr id="370" name="Google Shape;370;p55"/>
          <p:cNvPicPr preferRelativeResize="0"/>
          <p:nvPr/>
        </p:nvPicPr>
        <p:blipFill>
          <a:blip r:embed="rId4">
            <a:alphaModFix/>
          </a:blip>
          <a:stretch>
            <a:fillRect/>
          </a:stretch>
        </p:blipFill>
        <p:spPr>
          <a:xfrm>
            <a:off x="3439300" y="1947288"/>
            <a:ext cx="3073286" cy="2048850"/>
          </a:xfrm>
          <a:prstGeom prst="rect">
            <a:avLst/>
          </a:prstGeom>
          <a:noFill/>
          <a:ln>
            <a:noFill/>
          </a:ln>
        </p:spPr>
      </p:pic>
      <p:sp>
        <p:nvSpPr>
          <p:cNvPr id="371" name="Google Shape;371;p55"/>
          <p:cNvSpPr txBox="1"/>
          <p:nvPr/>
        </p:nvSpPr>
        <p:spPr>
          <a:xfrm>
            <a:off x="603050" y="4059925"/>
            <a:ext cx="26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stores and manipulates information but not a machine (not automated)</a:t>
            </a:r>
            <a:endParaRPr/>
          </a:p>
        </p:txBody>
      </p:sp>
      <p:sp>
        <p:nvSpPr>
          <p:cNvPr id="372" name="Google Shape;372;p55"/>
          <p:cNvSpPr txBox="1"/>
          <p:nvPr/>
        </p:nvSpPr>
        <p:spPr>
          <a:xfrm>
            <a:off x="3567000" y="4059925"/>
            <a:ext cx="26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automatically </a:t>
            </a:r>
            <a:r>
              <a:rPr lang="en-US"/>
              <a:t>stores and manipulates information but not programmable</a:t>
            </a:r>
            <a:endParaRPr/>
          </a:p>
        </p:txBody>
      </p:sp>
      <p:pic>
        <p:nvPicPr>
          <p:cNvPr id="373" name="Google Shape;373;p55"/>
          <p:cNvPicPr preferRelativeResize="0"/>
          <p:nvPr/>
        </p:nvPicPr>
        <p:blipFill>
          <a:blip r:embed="rId5">
            <a:alphaModFix/>
          </a:blip>
          <a:stretch>
            <a:fillRect/>
          </a:stretch>
        </p:blipFill>
        <p:spPr>
          <a:xfrm>
            <a:off x="6725136" y="1924100"/>
            <a:ext cx="2198914" cy="2198914"/>
          </a:xfrm>
          <a:prstGeom prst="rect">
            <a:avLst/>
          </a:prstGeom>
          <a:noFill/>
          <a:ln>
            <a:noFill/>
          </a:ln>
        </p:spPr>
      </p:pic>
      <p:sp>
        <p:nvSpPr>
          <p:cNvPr id="374" name="Google Shape;374;p55"/>
          <p:cNvSpPr txBox="1"/>
          <p:nvPr/>
        </p:nvSpPr>
        <p:spPr>
          <a:xfrm>
            <a:off x="6388150" y="4123025"/>
            <a:ext cx="26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Today: Personal computers, servers, smartphones, fridges, photo cameras, watches,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6"/>
          <p:cNvSpPr/>
          <p:nvPr/>
        </p:nvSpPr>
        <p:spPr>
          <a:xfrm>
            <a:off x="0" y="236790"/>
            <a:ext cx="4537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6"/>
          <p:cNvSpPr/>
          <p:nvPr/>
        </p:nvSpPr>
        <p:spPr>
          <a:xfrm>
            <a:off x="372240" y="772200"/>
            <a:ext cx="8398200" cy="3892800"/>
          </a:xfrm>
          <a:prstGeom prst="rect">
            <a:avLst/>
          </a:prstGeom>
          <a:noFill/>
          <a:ln>
            <a:noFill/>
          </a:ln>
        </p:spPr>
        <p:txBody>
          <a:bodyPr anchorCtr="0" anchor="t" bIns="45000" lIns="45700" spcFirstLastPara="1" rIns="45700" wrap="square" tIns="45000">
            <a:noAutofit/>
          </a:bodyPr>
          <a:lstStyle/>
          <a:p>
            <a:pPr indent="-297100" lvl="0" marL="285840" marR="0" rtl="0" algn="l">
              <a:lnSpc>
                <a:spcPct val="100000"/>
              </a:lnSpc>
              <a:spcBef>
                <a:spcPts val="601"/>
              </a:spcBef>
              <a:spcAft>
                <a:spcPts val="0"/>
              </a:spcAft>
              <a:buClr>
                <a:srgbClr val="000000"/>
              </a:buClr>
              <a:buSzPts val="1800"/>
              <a:buChar char="•"/>
            </a:pPr>
            <a:r>
              <a:rPr lang="en-US" sz="1800" strike="noStrike">
                <a:solidFill>
                  <a:srgbClr val="000000"/>
                </a:solidFill>
              </a:rPr>
              <a:t>What is computer science?</a:t>
            </a:r>
            <a:endParaRPr sz="1800" strike="noStrike"/>
          </a:p>
          <a:p>
            <a:pPr indent="-309800" lvl="1" marL="743040" marR="0" rtl="0" algn="l">
              <a:lnSpc>
                <a:spcPct val="100000"/>
              </a:lnSpc>
              <a:spcBef>
                <a:spcPts val="601"/>
              </a:spcBef>
              <a:spcAft>
                <a:spcPts val="0"/>
              </a:spcAft>
              <a:buClr>
                <a:srgbClr val="000000"/>
              </a:buClr>
              <a:buSzPts val="1800"/>
              <a:buChar char="-"/>
            </a:pPr>
            <a:r>
              <a:rPr i="0" lang="en-US" sz="1800" u="none" cap="none" strike="noStrike">
                <a:solidFill>
                  <a:srgbClr val="000000"/>
                </a:solidFill>
              </a:rPr>
              <a:t>scientific and practical approach to computation</a:t>
            </a:r>
            <a:endParaRPr i="0" sz="1800" u="none" cap="none" strike="noStrike"/>
          </a:p>
          <a:p>
            <a:pPr indent="-309800" lvl="1" marL="743040" marR="0" rtl="0" algn="l">
              <a:lnSpc>
                <a:spcPct val="100000"/>
              </a:lnSpc>
              <a:spcBef>
                <a:spcPts val="601"/>
              </a:spcBef>
              <a:spcAft>
                <a:spcPts val="0"/>
              </a:spcAft>
              <a:buClr>
                <a:srgbClr val="000000"/>
              </a:buClr>
              <a:buSzPts val="1800"/>
              <a:buChar char="-"/>
            </a:pPr>
            <a:r>
              <a:rPr i="0" lang="en-US" sz="1800" u="none" cap="none" strike="noStrike">
                <a:solidFill>
                  <a:srgbClr val="000000"/>
                </a:solidFill>
              </a:rPr>
              <a:t>enable collection, representation, processing, storage and access to information</a:t>
            </a:r>
            <a:endParaRPr i="0" sz="1800" u="none" cap="none" strike="noStrike"/>
          </a:p>
          <a:p>
            <a:pPr indent="-309800" lvl="1" marL="743040" marR="0" rtl="0" algn="l">
              <a:lnSpc>
                <a:spcPct val="100000"/>
              </a:lnSpc>
              <a:spcBef>
                <a:spcPts val="601"/>
              </a:spcBef>
              <a:spcAft>
                <a:spcPts val="0"/>
              </a:spcAft>
              <a:buClr>
                <a:srgbClr val="000000"/>
              </a:buClr>
              <a:buSzPts val="1800"/>
              <a:buChar char="-"/>
            </a:pPr>
            <a:r>
              <a:rPr b="1" i="0" lang="en-US" sz="1800" u="none" cap="none" strike="noStrike">
                <a:solidFill>
                  <a:srgbClr val="000000"/>
                </a:solidFill>
              </a:rPr>
              <a:t>study of theory of computation, algorithmic processes, and design of computational machines</a:t>
            </a:r>
            <a:endParaRPr i="0" sz="1800" u="none" cap="none" strike="noStrike"/>
          </a:p>
          <a:p>
            <a:pPr indent="-309800" lvl="1" marL="743040" marR="0" rtl="0" algn="l">
              <a:lnSpc>
                <a:spcPct val="100000"/>
              </a:lnSpc>
              <a:spcBef>
                <a:spcPts val="601"/>
              </a:spcBef>
              <a:spcAft>
                <a:spcPts val="0"/>
              </a:spcAft>
              <a:buClr>
                <a:srgbClr val="000000"/>
              </a:buClr>
              <a:buSzPts val="1800"/>
              <a:buChar char="-"/>
            </a:pPr>
            <a:r>
              <a:rPr i="0" lang="en-US" sz="1800" u="none" cap="none" strike="noStrike">
                <a:solidFill>
                  <a:srgbClr val="000000"/>
                </a:solidFill>
              </a:rPr>
              <a:t>“Computer science is no more about computers than astronomy is about telescopes.”                                             (Attributed to Edsger W. Dijkstra)</a:t>
            </a:r>
            <a:endParaRPr i="0" sz="1800" u="none" cap="none" strike="noStrike"/>
          </a:p>
          <a:p>
            <a:pPr indent="-297100" lvl="0" marL="285840" marR="0" rtl="0" algn="l">
              <a:lnSpc>
                <a:spcPct val="100000"/>
              </a:lnSpc>
              <a:spcBef>
                <a:spcPts val="601"/>
              </a:spcBef>
              <a:spcAft>
                <a:spcPts val="0"/>
              </a:spcAft>
              <a:buClr>
                <a:srgbClr val="000000"/>
              </a:buClr>
              <a:buSzPts val="1800"/>
              <a:buChar char="•"/>
            </a:pPr>
            <a:r>
              <a:rPr lang="en-US" sz="1800" strike="noStrike">
                <a:solidFill>
                  <a:srgbClr val="000000"/>
                </a:solidFill>
              </a:rPr>
              <a:t>Questions in computer science</a:t>
            </a:r>
            <a:endParaRPr sz="1800" strike="noStrike"/>
          </a:p>
          <a:p>
            <a:pPr indent="-297100" lvl="1" marL="743040" marR="0" rtl="0" algn="l">
              <a:lnSpc>
                <a:spcPct val="100000"/>
              </a:lnSpc>
              <a:spcBef>
                <a:spcPts val="601"/>
              </a:spcBef>
              <a:spcAft>
                <a:spcPts val="0"/>
              </a:spcAft>
              <a:buClr>
                <a:srgbClr val="000000"/>
              </a:buClr>
              <a:buSzPts val="1800"/>
              <a:buChar char="-"/>
            </a:pPr>
            <a:r>
              <a:rPr i="1" lang="en-US" sz="1800" u="none" cap="none" strike="noStrike">
                <a:solidFill>
                  <a:srgbClr val="000000"/>
                </a:solidFill>
              </a:rPr>
              <a:t>What can be computed?</a:t>
            </a:r>
            <a:r>
              <a:rPr i="0" lang="en-US" sz="1800" u="none" cap="none" strike="noStrike">
                <a:solidFill>
                  <a:srgbClr val="000000"/>
                </a:solidFill>
              </a:rPr>
              <a:t> (Finding what is computable)</a:t>
            </a:r>
            <a:endParaRPr i="0" sz="1800" u="none" cap="none" strike="noStrike"/>
          </a:p>
          <a:p>
            <a:pPr indent="-297100" lvl="1" marL="743040" marR="0" rtl="0" algn="l">
              <a:lnSpc>
                <a:spcPct val="100000"/>
              </a:lnSpc>
              <a:spcBef>
                <a:spcPts val="601"/>
              </a:spcBef>
              <a:spcAft>
                <a:spcPts val="0"/>
              </a:spcAft>
              <a:buClr>
                <a:srgbClr val="000000"/>
              </a:buClr>
              <a:buSzPts val="1800"/>
              <a:buFont typeface="Merriweather Sans"/>
              <a:buChar char="-"/>
            </a:pPr>
            <a:r>
              <a:rPr i="1" lang="en-US" sz="1800" u="none" cap="none" strike="noStrike">
                <a:solidFill>
                  <a:srgbClr val="000000"/>
                </a:solidFill>
              </a:rPr>
              <a:t>How can we solve a problem with computation?</a:t>
            </a:r>
            <a:r>
              <a:rPr i="0" lang="en-US" sz="1800" u="none" cap="none" strike="noStrike">
                <a:solidFill>
                  <a:srgbClr val="000000"/>
                </a:solidFill>
              </a:rPr>
              <a:t> </a:t>
            </a:r>
            <a:br>
              <a:rPr i="0" lang="en-US" sz="1800" u="none" cap="none" strike="noStrike"/>
            </a:br>
            <a:r>
              <a:rPr i="0" lang="en-US" sz="1800" u="none" cap="none" strike="noStrike">
                <a:solidFill>
                  <a:srgbClr val="000000"/>
                </a:solidFill>
              </a:rPr>
              <a:t>(Designing algorithms, i.e. recipes to solve problems)</a:t>
            </a:r>
            <a:endParaRPr i="0" sz="1800" u="none" cap="none" strike="noStrike"/>
          </a:p>
        </p:txBody>
      </p:sp>
      <p:sp>
        <p:nvSpPr>
          <p:cNvPr id="382" name="Google Shape;382;p56"/>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What is Computer Science?</a:t>
            </a:r>
            <a:endParaRPr sz="2400"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0"/>
          <p:cNvSpPr/>
          <p:nvPr/>
        </p:nvSpPr>
        <p:spPr>
          <a:xfrm>
            <a:off x="0" y="236800"/>
            <a:ext cx="60105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My team in Vienna, Graz and Konstanz</a:t>
            </a:r>
            <a:endParaRPr i="0" sz="2400" u="none" cap="none" strike="noStrike"/>
          </a:p>
        </p:txBody>
      </p:sp>
      <p:pic>
        <p:nvPicPr>
          <p:cNvPr id="161" name="Google Shape;161;p30"/>
          <p:cNvPicPr preferRelativeResize="0"/>
          <p:nvPr/>
        </p:nvPicPr>
        <p:blipFill>
          <a:blip r:embed="rId3">
            <a:alphaModFix/>
          </a:blip>
          <a:stretch>
            <a:fillRect/>
          </a:stretch>
        </p:blipFill>
        <p:spPr>
          <a:xfrm>
            <a:off x="231488" y="726875"/>
            <a:ext cx="8681027" cy="4047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p:nvPr/>
        </p:nvSpPr>
        <p:spPr>
          <a:xfrm>
            <a:off x="0" y="236775"/>
            <a:ext cx="3374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388" name="Google Shape;388;p57"/>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What is an algorithm?</a:t>
            </a:r>
            <a:endParaRPr/>
          </a:p>
        </p:txBody>
      </p:sp>
      <p:sp>
        <p:nvSpPr>
          <p:cNvPr id="389" name="Google Shape;389;p57"/>
          <p:cNvSpPr/>
          <p:nvPr/>
        </p:nvSpPr>
        <p:spPr>
          <a:xfrm flipH="1" rot="10800000">
            <a:off x="326575" y="844680"/>
            <a:ext cx="8303094" cy="922374"/>
          </a:xfrm>
          <a:custGeom>
            <a:rect b="b" l="l" r="r" t="t"/>
            <a:pathLst>
              <a:path extrusionOk="0" h="21600" w="21600">
                <a:moveTo>
                  <a:pt x="0" y="0"/>
                </a:moveTo>
                <a:lnTo>
                  <a:pt x="21254" y="0"/>
                </a:lnTo>
                <a:cubicBezTo>
                  <a:pt x="21445" y="0"/>
                  <a:pt x="21600" y="767"/>
                  <a:pt x="21600" y="1713"/>
                </a:cubicBezTo>
                <a:lnTo>
                  <a:pt x="21600" y="21600"/>
                </a:lnTo>
                <a:lnTo>
                  <a:pt x="0" y="21600"/>
                </a:lnTo>
                <a:close/>
              </a:path>
            </a:pathLst>
          </a:custGeom>
          <a:solidFill>
            <a:srgbClr val="FFFFFF"/>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0" name="Google Shape;390;p57"/>
          <p:cNvSpPr txBox="1"/>
          <p:nvPr/>
        </p:nvSpPr>
        <p:spPr>
          <a:xfrm>
            <a:off x="372292" y="844697"/>
            <a:ext cx="7697400" cy="9234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59C7EB"/>
              </a:buClr>
              <a:buSzPts val="1600"/>
              <a:buFont typeface="Century Schoolbook"/>
              <a:buNone/>
            </a:pPr>
            <a:r>
              <a:rPr b="1" lang="en-US" sz="1800">
                <a:solidFill>
                  <a:srgbClr val="59C7EB"/>
                </a:solidFill>
              </a:rPr>
              <a:t>An algorithm </a:t>
            </a:r>
            <a:r>
              <a:rPr i="0" lang="en-US" sz="1800" u="none" cap="none" strike="noStrike">
                <a:solidFill>
                  <a:srgbClr val="000000"/>
                </a:solidFill>
              </a:rPr>
              <a:t>is a self-contained step-by-step set of operations to solve a given problem. Algorithms perform calculation, data processing, and/or automated reasoning tasks.</a:t>
            </a:r>
            <a:endParaRPr sz="1800"/>
          </a:p>
        </p:txBody>
      </p:sp>
      <p:sp>
        <p:nvSpPr>
          <p:cNvPr id="391" name="Google Shape;391;p57"/>
          <p:cNvSpPr txBox="1"/>
          <p:nvPr/>
        </p:nvSpPr>
        <p:spPr>
          <a:xfrm>
            <a:off x="326575" y="2107700"/>
            <a:ext cx="40293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Example: SelectionSort</a:t>
            </a:r>
            <a:endParaRPr sz="1600"/>
          </a:p>
          <a:p>
            <a:pPr indent="-330200" lvl="0" marL="457200" rtl="0" algn="l">
              <a:lnSpc>
                <a:spcPct val="150000"/>
              </a:lnSpc>
              <a:spcBef>
                <a:spcPts val="0"/>
              </a:spcBef>
              <a:spcAft>
                <a:spcPts val="0"/>
              </a:spcAft>
              <a:buSzPts val="1600"/>
              <a:buChar char="●"/>
            </a:pPr>
            <a:r>
              <a:rPr lang="en-US" sz="1600"/>
              <a:t>Problem: Sort a list of elements</a:t>
            </a:r>
            <a:endParaRPr sz="1600"/>
          </a:p>
          <a:p>
            <a:pPr indent="-330200" lvl="0" marL="457200" rtl="0" algn="l">
              <a:lnSpc>
                <a:spcPct val="150000"/>
              </a:lnSpc>
              <a:spcBef>
                <a:spcPts val="0"/>
              </a:spcBef>
              <a:spcAft>
                <a:spcPts val="0"/>
              </a:spcAft>
              <a:buSzPts val="1600"/>
              <a:buChar char="●"/>
            </a:pPr>
            <a:r>
              <a:rPr lang="en-US" sz="1600"/>
              <a:t>The algorithm is the set of steb-by-step operations to solve the problem</a:t>
            </a:r>
            <a:endParaRPr sz="1600"/>
          </a:p>
          <a:p>
            <a:pPr indent="-330200" lvl="0" marL="457200" rtl="0" algn="l">
              <a:lnSpc>
                <a:spcPct val="150000"/>
              </a:lnSpc>
              <a:spcBef>
                <a:spcPts val="0"/>
              </a:spcBef>
              <a:spcAft>
                <a:spcPts val="0"/>
              </a:spcAft>
              <a:buSzPts val="1600"/>
              <a:buChar char="●"/>
            </a:pPr>
            <a:r>
              <a:rPr lang="en-US" sz="1600"/>
              <a:t>Idea: find the smallest and swap it with the first one not sorted yet</a:t>
            </a:r>
            <a:endParaRPr sz="1600"/>
          </a:p>
        </p:txBody>
      </p:sp>
      <p:grpSp>
        <p:nvGrpSpPr>
          <p:cNvPr id="392" name="Google Shape;392;p57"/>
          <p:cNvGrpSpPr/>
          <p:nvPr/>
        </p:nvGrpSpPr>
        <p:grpSpPr>
          <a:xfrm>
            <a:off x="4306825" y="1852750"/>
            <a:ext cx="4357800" cy="2700900"/>
            <a:chOff x="4306825" y="1852750"/>
            <a:chExt cx="4357800" cy="2700900"/>
          </a:xfrm>
        </p:grpSpPr>
        <p:sp>
          <p:nvSpPr>
            <p:cNvPr id="393" name="Google Shape;393;p57"/>
            <p:cNvSpPr txBox="1"/>
            <p:nvPr/>
          </p:nvSpPr>
          <p:spPr>
            <a:xfrm>
              <a:off x="4306825" y="1852750"/>
              <a:ext cx="4357800" cy="27009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SELECTION-SORT(</a:t>
              </a:r>
              <a:r>
                <a:rPr i="1" lang="en-US" sz="1300">
                  <a:solidFill>
                    <a:srgbClr val="000000"/>
                  </a:solidFill>
                  <a:latin typeface="Times New Roman"/>
                  <a:ea typeface="Times New Roman"/>
                  <a:cs typeface="Times New Roman"/>
                  <a:sym typeface="Times New Roman"/>
                </a:rPr>
                <a:t>A, n</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  A: an array</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  n: the number of elements in A to sort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The elements of </a:t>
              </a:r>
              <a:r>
                <a:rPr i="1" lang="en-US" sz="1300">
                  <a:solidFill>
                    <a:srgbClr val="000000"/>
                  </a:solidFill>
                  <a:latin typeface="Times New Roman"/>
                  <a:ea typeface="Times New Roman"/>
                  <a:cs typeface="Times New Roman"/>
                  <a:sym typeface="Times New Roman"/>
                </a:rPr>
                <a:t>A</a:t>
              </a:r>
              <a:r>
                <a:rPr lang="en-US" sz="1300">
                  <a:solidFill>
                    <a:srgbClr val="000000"/>
                  </a:solidFill>
                  <a:latin typeface="Times New Roman"/>
                  <a:ea typeface="Times New Roman"/>
                  <a:cs typeface="Times New Roman"/>
                  <a:sym typeface="Times New Roman"/>
                </a:rPr>
                <a:t> are sorted into nondecreasing order</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b="1" lang="en-US" sz="1300">
                  <a:solidFill>
                    <a:srgbClr val="000000"/>
                  </a:solidFill>
                  <a:latin typeface="Times New Roman"/>
                  <a:ea typeface="Times New Roman"/>
                  <a:cs typeface="Times New Roman"/>
                  <a:sym typeface="Times New Roman"/>
                </a:rPr>
                <a:t>For</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i</a:t>
              </a:r>
              <a:r>
                <a:rPr lang="en-US" sz="1300">
                  <a:solidFill>
                    <a:srgbClr val="000000"/>
                  </a:solidFill>
                  <a:latin typeface="Times New Roman"/>
                  <a:ea typeface="Times New Roman"/>
                  <a:cs typeface="Times New Roman"/>
                  <a:sym typeface="Times New Roman"/>
                </a:rPr>
                <a:t> = 1 to </a:t>
              </a:r>
              <a:r>
                <a:rPr i="1" lang="en-US" sz="1300">
                  <a:solidFill>
                    <a:srgbClr val="000000"/>
                  </a:solidFill>
                  <a:latin typeface="Times New Roman"/>
                  <a:ea typeface="Times New Roman"/>
                  <a:cs typeface="Times New Roman"/>
                  <a:sym typeface="Times New Roman"/>
                </a:rPr>
                <a:t>n</a:t>
              </a:r>
              <a:r>
                <a:rPr lang="en-US" sz="1300">
                  <a:solidFill>
                    <a:srgbClr val="000000"/>
                  </a:solidFill>
                  <a:latin typeface="Times New Roman"/>
                  <a:ea typeface="Times New Roman"/>
                  <a:cs typeface="Times New Roman"/>
                  <a:sym typeface="Times New Roman"/>
                </a:rPr>
                <a:t> - 1:</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smalles</a:t>
              </a:r>
              <a:r>
                <a:rPr lang="en-US" sz="1300">
                  <a:solidFill>
                    <a:srgbClr val="000000"/>
                  </a:solidFill>
                  <a:latin typeface="Times New Roman"/>
                  <a:ea typeface="Times New Roman"/>
                  <a:cs typeface="Times New Roman"/>
                  <a:sym typeface="Times New Roman"/>
                </a:rPr>
                <a:t>t </a:t>
              </a:r>
              <a:r>
                <a:rPr lang="en-US" sz="1300">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i</a:t>
              </a:r>
              <a:endParaRPr i="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00">
                  <a:solidFill>
                    <a:srgbClr val="000000"/>
                  </a:solidFill>
                  <a:latin typeface="Times New Roman"/>
                  <a:ea typeface="Times New Roman"/>
                  <a:cs typeface="Times New Roman"/>
                  <a:sym typeface="Times New Roman"/>
                </a:rPr>
                <a:t>For</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j = i + 1</a:t>
              </a:r>
              <a:r>
                <a:rPr lang="en-US" sz="1300">
                  <a:solidFill>
                    <a:srgbClr val="000000"/>
                  </a:solidFill>
                  <a:latin typeface="Times New Roman"/>
                  <a:ea typeface="Times New Roman"/>
                  <a:cs typeface="Times New Roman"/>
                  <a:sym typeface="Times New Roman"/>
                </a:rPr>
                <a:t> to </a:t>
              </a:r>
              <a:r>
                <a:rPr i="1" lang="en-US" sz="1300">
                  <a:solidFill>
                    <a:srgbClr val="000000"/>
                  </a:solidFill>
                  <a:latin typeface="Times New Roman"/>
                  <a:ea typeface="Times New Roman"/>
                  <a:cs typeface="Times New Roman"/>
                  <a:sym typeface="Times New Roman"/>
                </a:rPr>
                <a:t>n</a:t>
              </a:r>
              <a:r>
                <a:rPr lang="en-US" sz="1300">
                  <a:solidFill>
                    <a:srgbClr val="000000"/>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b="1" lang="en-US" sz="1300">
                  <a:solidFill>
                    <a:srgbClr val="000000"/>
                  </a:solidFill>
                  <a:latin typeface="Times New Roman"/>
                  <a:ea typeface="Times New Roman"/>
                  <a:cs typeface="Times New Roman"/>
                  <a:sym typeface="Times New Roman"/>
                </a:rPr>
                <a:t>If</a:t>
              </a:r>
              <a:r>
                <a:rPr lang="en-US" sz="1300">
                  <a:solidFill>
                    <a:srgbClr val="000000"/>
                  </a:solidFill>
                  <a:latin typeface="Times New Roman"/>
                  <a:ea typeface="Times New Roman"/>
                  <a:cs typeface="Times New Roman"/>
                  <a:sym typeface="Times New Roman"/>
                </a:rPr>
                <a:t> A[</a:t>
              </a:r>
              <a:r>
                <a:rPr i="1" lang="en-US" sz="1300">
                  <a:solidFill>
                    <a:srgbClr val="000000"/>
                  </a:solidFill>
                  <a:latin typeface="Times New Roman"/>
                  <a:ea typeface="Times New Roman"/>
                  <a:cs typeface="Times New Roman"/>
                  <a:sym typeface="Times New Roman"/>
                </a:rPr>
                <a:t>j</a:t>
              </a:r>
              <a:r>
                <a:rPr lang="en-US" sz="1300">
                  <a:solidFill>
                    <a:srgbClr val="000000"/>
                  </a:solidFill>
                  <a:latin typeface="Times New Roman"/>
                  <a:ea typeface="Times New Roman"/>
                  <a:cs typeface="Times New Roman"/>
                  <a:sym typeface="Times New Roman"/>
                </a:rPr>
                <a:t>] &lt; A[</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 </a:t>
              </a:r>
              <a:br>
                <a:rPr lang="en-US" sz="1300">
                  <a:solidFill>
                    <a:srgbClr val="000000"/>
                  </a:solidFill>
                  <a:latin typeface="Times New Roman"/>
                  <a:ea typeface="Times New Roman"/>
                  <a:cs typeface="Times New Roman"/>
                  <a:sym typeface="Times New Roman"/>
                </a:rPr>
              </a:br>
              <a:r>
                <a:rPr lang="en-US" sz="1300">
                  <a:solidFill>
                    <a:srgbClr val="000000"/>
                  </a:solidFill>
                  <a:latin typeface="Times New Roman"/>
                  <a:ea typeface="Times New Roman"/>
                  <a:cs typeface="Times New Roman"/>
                  <a:sym typeface="Times New Roman"/>
                </a:rPr>
                <a:t>	</a:t>
              </a:r>
              <a:r>
                <a:rPr b="1" lang="en-US" sz="1300">
                  <a:solidFill>
                    <a:srgbClr val="000000"/>
                  </a:solidFill>
                  <a:latin typeface="Times New Roman"/>
                  <a:ea typeface="Times New Roman"/>
                  <a:cs typeface="Times New Roman"/>
                  <a:sym typeface="Times New Roman"/>
                </a:rPr>
                <a:t>then</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 ← </a:t>
              </a:r>
              <a:r>
                <a:rPr i="1" lang="en-US" sz="1300">
                  <a:solidFill>
                    <a:srgbClr val="000000"/>
                  </a:solidFill>
                  <a:latin typeface="Times New Roman"/>
                  <a:ea typeface="Times New Roman"/>
                  <a:cs typeface="Times New Roman"/>
                  <a:sym typeface="Times New Roman"/>
                </a:rPr>
                <a:t>j.</a:t>
              </a:r>
              <a:endParaRPr i="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Swap A[</a:t>
              </a:r>
              <a:r>
                <a:rPr i="1" lang="en-US" sz="1300">
                  <a:solidFill>
                    <a:srgbClr val="000000"/>
                  </a:solidFill>
                  <a:latin typeface="Times New Roman"/>
                  <a:ea typeface="Times New Roman"/>
                  <a:cs typeface="Times New Roman"/>
                  <a:sym typeface="Times New Roman"/>
                </a:rPr>
                <a:t>i</a:t>
              </a:r>
              <a:r>
                <a:rPr lang="en-US" sz="1300">
                  <a:solidFill>
                    <a:srgbClr val="000000"/>
                  </a:solidFill>
                  <a:latin typeface="Times New Roman"/>
                  <a:ea typeface="Times New Roman"/>
                  <a:cs typeface="Times New Roman"/>
                  <a:sym typeface="Times New Roman"/>
                </a:rPr>
                <a:t>] with A[</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p:txBody>
        </p:sp>
        <p:cxnSp>
          <p:nvCxnSpPr>
            <p:cNvPr id="394" name="Google Shape;394;p57"/>
            <p:cNvCxnSpPr/>
            <p:nvPr/>
          </p:nvCxnSpPr>
          <p:spPr>
            <a:xfrm>
              <a:off x="4531075" y="3330475"/>
              <a:ext cx="3600" cy="1095600"/>
            </a:xfrm>
            <a:prstGeom prst="straightConnector1">
              <a:avLst/>
            </a:prstGeom>
            <a:noFill/>
            <a:ln cap="flat" cmpd="sng" w="9525">
              <a:solidFill>
                <a:srgbClr val="000000"/>
              </a:solidFill>
              <a:prstDash val="solid"/>
              <a:round/>
              <a:headEnd len="med" w="med" type="none"/>
              <a:tailEnd len="med" w="med" type="none"/>
            </a:ln>
          </p:spPr>
        </p:cxnSp>
        <p:cxnSp>
          <p:nvCxnSpPr>
            <p:cNvPr id="395" name="Google Shape;395;p57"/>
            <p:cNvCxnSpPr/>
            <p:nvPr/>
          </p:nvCxnSpPr>
          <p:spPr>
            <a:xfrm>
              <a:off x="4989500" y="3788875"/>
              <a:ext cx="0" cy="497400"/>
            </a:xfrm>
            <a:prstGeom prst="straightConnector1">
              <a:avLst/>
            </a:prstGeom>
            <a:noFill/>
            <a:ln cap="flat" cmpd="sng" w="9525">
              <a:solidFill>
                <a:srgbClr val="000000"/>
              </a:solidFill>
              <a:prstDash val="solid"/>
              <a:round/>
              <a:headEnd len="med" w="med" type="none"/>
              <a:tailEnd len="med" w="med" type="none"/>
            </a:ln>
          </p:spPr>
        </p:cxnSp>
        <p:cxnSp>
          <p:nvCxnSpPr>
            <p:cNvPr id="396" name="Google Shape;396;p57"/>
            <p:cNvCxnSpPr/>
            <p:nvPr/>
          </p:nvCxnSpPr>
          <p:spPr>
            <a:xfrm>
              <a:off x="5377975" y="4014200"/>
              <a:ext cx="0" cy="225300"/>
            </a:xfrm>
            <a:prstGeom prst="straightConnector1">
              <a:avLst/>
            </a:prstGeom>
            <a:noFill/>
            <a:ln cap="flat" cmpd="sng" w="9525">
              <a:solidFill>
                <a:srgbClr val="000000"/>
              </a:solidFill>
              <a:prstDash val="solid"/>
              <a:round/>
              <a:headEnd len="med" w="med" type="none"/>
              <a:tailEnd len="med" w="med" type="none"/>
            </a:ln>
          </p:spPr>
        </p:cxnSp>
        <p:cxnSp>
          <p:nvCxnSpPr>
            <p:cNvPr id="397" name="Google Shape;397;p57"/>
            <p:cNvCxnSpPr/>
            <p:nvPr/>
          </p:nvCxnSpPr>
          <p:spPr>
            <a:xfrm>
              <a:off x="4538850" y="4418225"/>
              <a:ext cx="186600" cy="3600"/>
            </a:xfrm>
            <a:prstGeom prst="straightConnector1">
              <a:avLst/>
            </a:prstGeom>
            <a:noFill/>
            <a:ln cap="flat" cmpd="sng" w="9525">
              <a:solidFill>
                <a:srgbClr val="000000"/>
              </a:solidFill>
              <a:prstDash val="solid"/>
              <a:round/>
              <a:headEnd len="med" w="med" type="none"/>
              <a:tailEnd len="med" w="med" type="none"/>
            </a:ln>
          </p:spPr>
        </p:cxnSp>
        <p:cxnSp>
          <p:nvCxnSpPr>
            <p:cNvPr id="398" name="Google Shape;398;p57"/>
            <p:cNvCxnSpPr/>
            <p:nvPr/>
          </p:nvCxnSpPr>
          <p:spPr>
            <a:xfrm>
              <a:off x="4996050" y="4277400"/>
              <a:ext cx="186600" cy="3600"/>
            </a:xfrm>
            <a:prstGeom prst="straightConnector1">
              <a:avLst/>
            </a:prstGeom>
            <a:noFill/>
            <a:ln cap="flat" cmpd="sng" w="9525">
              <a:solidFill>
                <a:srgbClr val="000000"/>
              </a:solidFill>
              <a:prstDash val="solid"/>
              <a:round/>
              <a:headEnd len="med" w="med" type="none"/>
              <a:tailEnd len="med" w="med" type="none"/>
            </a:ln>
          </p:spPr>
        </p:cxnSp>
        <p:cxnSp>
          <p:nvCxnSpPr>
            <p:cNvPr id="399" name="Google Shape;399;p57"/>
            <p:cNvCxnSpPr/>
            <p:nvPr/>
          </p:nvCxnSpPr>
          <p:spPr>
            <a:xfrm>
              <a:off x="5377050" y="4241400"/>
              <a:ext cx="186600" cy="360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p:nvPr/>
        </p:nvSpPr>
        <p:spPr>
          <a:xfrm>
            <a:off x="0" y="236775"/>
            <a:ext cx="3374400" cy="432600"/>
          </a:xfrm>
          <a:prstGeom prst="rect">
            <a:avLst/>
          </a:prstGeom>
          <a:solidFill>
            <a:srgbClr val="A5E0F3"/>
          </a:solidFill>
          <a:ln>
            <a:noFill/>
          </a:ln>
          <a:effectLst>
            <a:outerShdw blurRad="50800" rotWithShape="0" dir="2700000" dist="38100">
              <a:srgbClr val="000000">
                <a:alpha val="400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800"/>
              <a:buFont typeface="Century Schoolbook"/>
              <a:buNone/>
            </a:pPr>
            <a:r>
              <a:t/>
            </a:r>
            <a:endParaRPr b="0" i="0" sz="2800" u="none" cap="none" strike="noStrike">
              <a:solidFill>
                <a:srgbClr val="000000"/>
              </a:solidFill>
              <a:latin typeface="Century Schoolbook"/>
              <a:ea typeface="Century Schoolbook"/>
              <a:cs typeface="Century Schoolbook"/>
              <a:sym typeface="Century Schoolbook"/>
            </a:endParaRPr>
          </a:p>
        </p:txBody>
      </p:sp>
      <p:sp>
        <p:nvSpPr>
          <p:cNvPr id="405" name="Google Shape;405;p58"/>
          <p:cNvSpPr txBox="1"/>
          <p:nvPr/>
        </p:nvSpPr>
        <p:spPr>
          <a:xfrm>
            <a:off x="317862" y="236765"/>
            <a:ext cx="7866000" cy="432600"/>
          </a:xfrm>
          <a:prstGeom prst="rect">
            <a:avLst/>
          </a:prstGeom>
          <a:noFill/>
          <a:ln>
            <a:noFill/>
          </a:ln>
        </p:spPr>
        <p:txBody>
          <a:bodyPr anchorCtr="0" anchor="ctr" bIns="45700" lIns="45700" spcFirstLastPara="1" rIns="45700" wrap="square" tIns="45700">
            <a:normAutofit lnSpcReduction="10000"/>
          </a:bodyPr>
          <a:lstStyle/>
          <a:p>
            <a:pPr indent="0" lvl="0" marL="0" marR="0" rtl="0" algn="l">
              <a:lnSpc>
                <a:spcPct val="100000"/>
              </a:lnSpc>
              <a:spcBef>
                <a:spcPts val="0"/>
              </a:spcBef>
              <a:spcAft>
                <a:spcPts val="0"/>
              </a:spcAft>
              <a:buClr>
                <a:srgbClr val="000000"/>
              </a:buClr>
              <a:buSzPts val="2400"/>
              <a:buFont typeface="Century Schoolbook"/>
              <a:buNone/>
            </a:pPr>
            <a:r>
              <a:rPr lang="en-US" sz="2400"/>
              <a:t>What is an algorithm?</a:t>
            </a:r>
            <a:endParaRPr/>
          </a:p>
        </p:txBody>
      </p:sp>
      <p:sp>
        <p:nvSpPr>
          <p:cNvPr id="406" name="Google Shape;406;p58"/>
          <p:cNvSpPr txBox="1"/>
          <p:nvPr>
            <p:ph idx="1" type="body"/>
          </p:nvPr>
        </p:nvSpPr>
        <p:spPr>
          <a:xfrm>
            <a:off x="427025" y="1082750"/>
            <a:ext cx="4163400" cy="3467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Python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2200"/>
              <a:t> </a:t>
            </a:r>
            <a:r>
              <a:rPr lang="en-US" sz="1500">
                <a:solidFill>
                  <a:srgbClr val="00979D"/>
                </a:solidFill>
                <a:latin typeface="Consolas"/>
                <a:ea typeface="Consolas"/>
                <a:cs typeface="Consolas"/>
                <a:sym typeface="Consolas"/>
              </a:rPr>
              <a:t>def</a:t>
            </a:r>
            <a:r>
              <a:rPr lang="en-US" sz="1500">
                <a:solidFill>
                  <a:srgbClr val="728E00"/>
                </a:solidFill>
                <a:latin typeface="Consolas"/>
                <a:ea typeface="Consolas"/>
                <a:cs typeface="Consolas"/>
                <a:sym typeface="Consolas"/>
              </a:rPr>
              <a:t> </a:t>
            </a:r>
            <a:r>
              <a:rPr b="1" lang="en-US" sz="1500">
                <a:solidFill>
                  <a:srgbClr val="880000"/>
                </a:solidFill>
                <a:latin typeface="Consolas"/>
                <a:ea typeface="Consolas"/>
                <a:cs typeface="Consolas"/>
                <a:sym typeface="Consolas"/>
              </a:rPr>
              <a:t>selection_sort</a:t>
            </a:r>
            <a:r>
              <a:rPr lang="en-US" sz="1500">
                <a:solidFill>
                  <a:srgbClr val="728E00"/>
                </a:solidFill>
                <a:latin typeface="Consolas"/>
                <a:ea typeface="Consolas"/>
                <a:cs typeface="Consolas"/>
                <a:sym typeface="Consolas"/>
              </a:rPr>
              <a:t>(A, n):</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t>
            </a:r>
            <a:r>
              <a:rPr lang="en-US" sz="1500">
                <a:solidFill>
                  <a:srgbClr val="00979D"/>
                </a:solidFill>
                <a:latin typeface="Consolas"/>
                <a:ea typeface="Consolas"/>
                <a:cs typeface="Consolas"/>
                <a:sym typeface="Consolas"/>
              </a:rPr>
              <a:t>for</a:t>
            </a:r>
            <a:r>
              <a:rPr lang="en-US" sz="1500">
                <a:solidFill>
                  <a:srgbClr val="434F54"/>
                </a:solidFill>
                <a:latin typeface="Consolas"/>
                <a:ea typeface="Consolas"/>
                <a:cs typeface="Consolas"/>
                <a:sym typeface="Consolas"/>
              </a:rPr>
              <a:t> i </a:t>
            </a:r>
            <a:r>
              <a:rPr lang="en-US" sz="1500">
                <a:solidFill>
                  <a:srgbClr val="00979D"/>
                </a:solidFill>
                <a:latin typeface="Consolas"/>
                <a:ea typeface="Consolas"/>
                <a:cs typeface="Consolas"/>
                <a:sym typeface="Consolas"/>
              </a:rPr>
              <a:t>in</a:t>
            </a:r>
            <a:r>
              <a:rPr lang="en-US" sz="1500">
                <a:solidFill>
                  <a:srgbClr val="434F54"/>
                </a:solidFill>
                <a:latin typeface="Consolas"/>
                <a:ea typeface="Consolas"/>
                <a:cs typeface="Consolas"/>
                <a:sym typeface="Consolas"/>
              </a:rPr>
              <a:t> range(n</a:t>
            </a:r>
            <a:r>
              <a:rPr lang="en-US" sz="1500">
                <a:solidFill>
                  <a:srgbClr val="8A7B52"/>
                </a:solidFill>
                <a:latin typeface="Consolas"/>
                <a:ea typeface="Consolas"/>
                <a:cs typeface="Consolas"/>
                <a:sym typeface="Consolas"/>
              </a:rPr>
              <a:t>-1</a:t>
            </a:r>
            <a:r>
              <a:rPr lang="en-US" sz="1500">
                <a:solidFill>
                  <a:srgbClr val="434F54"/>
                </a:solidFill>
                <a:latin typeface="Consolas"/>
                <a:ea typeface="Consolas"/>
                <a:cs typeface="Consolas"/>
                <a:sym typeface="Consolas"/>
              </a:rPr>
              <a:t>):</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smallest = i</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t>
            </a:r>
            <a:r>
              <a:rPr lang="en-US" sz="1500">
                <a:solidFill>
                  <a:srgbClr val="00979D"/>
                </a:solidFill>
                <a:latin typeface="Consolas"/>
                <a:ea typeface="Consolas"/>
                <a:cs typeface="Consolas"/>
                <a:sym typeface="Consolas"/>
              </a:rPr>
              <a:t>for</a:t>
            </a:r>
            <a:r>
              <a:rPr lang="en-US" sz="1500">
                <a:solidFill>
                  <a:srgbClr val="434F54"/>
                </a:solidFill>
                <a:latin typeface="Consolas"/>
                <a:ea typeface="Consolas"/>
                <a:cs typeface="Consolas"/>
                <a:sym typeface="Consolas"/>
              </a:rPr>
              <a:t> j </a:t>
            </a:r>
            <a:r>
              <a:rPr lang="en-US" sz="1500">
                <a:solidFill>
                  <a:srgbClr val="00979D"/>
                </a:solidFill>
                <a:latin typeface="Consolas"/>
                <a:ea typeface="Consolas"/>
                <a:cs typeface="Consolas"/>
                <a:sym typeface="Consolas"/>
              </a:rPr>
              <a:t>in</a:t>
            </a:r>
            <a:r>
              <a:rPr lang="en-US" sz="1500">
                <a:solidFill>
                  <a:srgbClr val="434F54"/>
                </a:solidFill>
                <a:latin typeface="Consolas"/>
                <a:ea typeface="Consolas"/>
                <a:cs typeface="Consolas"/>
                <a:sym typeface="Consolas"/>
              </a:rPr>
              <a:t> range(i+</a:t>
            </a:r>
            <a:r>
              <a:rPr lang="en-US" sz="1500">
                <a:solidFill>
                  <a:srgbClr val="8A7B52"/>
                </a:solidFill>
                <a:latin typeface="Consolas"/>
                <a:ea typeface="Consolas"/>
                <a:cs typeface="Consolas"/>
                <a:sym typeface="Consolas"/>
              </a:rPr>
              <a:t>1</a:t>
            </a:r>
            <a:r>
              <a:rPr lang="en-US" sz="1500">
                <a:solidFill>
                  <a:srgbClr val="434F54"/>
                </a:solidFill>
                <a:latin typeface="Consolas"/>
                <a:ea typeface="Consolas"/>
                <a:cs typeface="Consolas"/>
                <a:sym typeface="Consolas"/>
              </a:rPr>
              <a:t>, n):</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t>
            </a:r>
            <a:r>
              <a:rPr lang="en-US" sz="1500">
                <a:solidFill>
                  <a:srgbClr val="00979D"/>
                </a:solidFill>
                <a:latin typeface="Consolas"/>
                <a:ea typeface="Consolas"/>
                <a:cs typeface="Consolas"/>
                <a:sym typeface="Consolas"/>
              </a:rPr>
              <a:t>if</a:t>
            </a:r>
            <a:r>
              <a:rPr lang="en-US" sz="1500">
                <a:solidFill>
                  <a:srgbClr val="434F54"/>
                </a:solidFill>
                <a:latin typeface="Consolas"/>
                <a:ea typeface="Consolas"/>
                <a:cs typeface="Consolas"/>
                <a:sym typeface="Consolas"/>
              </a:rPr>
              <a:t> A[j] &lt; A[smallest]:</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smallest = j</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t>
            </a:r>
            <a:r>
              <a:rPr lang="en-US" sz="1500">
                <a:solidFill>
                  <a:schemeClr val="dk1"/>
                </a:solidFill>
                <a:highlight>
                  <a:schemeClr val="lt1"/>
                </a:highlight>
                <a:latin typeface="Consolas"/>
                <a:ea typeface="Consolas"/>
                <a:cs typeface="Consolas"/>
                <a:sym typeface="Consolas"/>
              </a:rPr>
              <a:t># Swap</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temp = A[i]</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A[i] = A[smallest]</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A[smallest] = temp</a:t>
            </a:r>
            <a:br>
              <a:rPr lang="en-US" sz="1500">
                <a:solidFill>
                  <a:srgbClr val="434F54"/>
                </a:solidFill>
                <a:latin typeface="Consolas"/>
                <a:ea typeface="Consolas"/>
                <a:cs typeface="Consolas"/>
                <a:sym typeface="Consolas"/>
              </a:rPr>
            </a:br>
            <a:r>
              <a:rPr lang="en-US" sz="1500">
                <a:solidFill>
                  <a:srgbClr val="434F54"/>
                </a:solidFill>
                <a:latin typeface="Consolas"/>
                <a:ea typeface="Consolas"/>
                <a:cs typeface="Consolas"/>
                <a:sym typeface="Consolas"/>
              </a:rPr>
              <a:t>    </a:t>
            </a:r>
            <a:r>
              <a:rPr lang="en-US" sz="1500">
                <a:solidFill>
                  <a:srgbClr val="00979D"/>
                </a:solidFill>
                <a:latin typeface="Consolas"/>
                <a:ea typeface="Consolas"/>
                <a:cs typeface="Consolas"/>
                <a:sym typeface="Consolas"/>
              </a:rPr>
              <a:t>return</a:t>
            </a:r>
            <a:r>
              <a:rPr lang="en-US" sz="1500">
                <a:solidFill>
                  <a:srgbClr val="434F54"/>
                </a:solidFill>
                <a:latin typeface="Consolas"/>
                <a:ea typeface="Consolas"/>
                <a:cs typeface="Consolas"/>
                <a:sym typeface="Consolas"/>
              </a:rPr>
              <a:t> A</a:t>
            </a:r>
            <a:endParaRPr sz="2200"/>
          </a:p>
        </p:txBody>
      </p:sp>
      <p:sp>
        <p:nvSpPr>
          <p:cNvPr id="407" name="Google Shape;407;p58"/>
          <p:cNvSpPr txBox="1"/>
          <p:nvPr>
            <p:ph idx="2" type="body"/>
          </p:nvPr>
        </p:nvSpPr>
        <p:spPr>
          <a:xfrm>
            <a:off x="4459776" y="1203400"/>
            <a:ext cx="4230300" cy="2982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Pseudocode: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8" name="Google Shape;408;p58"/>
          <p:cNvSpPr txBox="1"/>
          <p:nvPr/>
        </p:nvSpPr>
        <p:spPr>
          <a:xfrm>
            <a:off x="4521850" y="1617600"/>
            <a:ext cx="4357800" cy="27009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Procedure</a:t>
            </a:r>
            <a:r>
              <a:rPr lang="en-US" sz="1300">
                <a:solidFill>
                  <a:srgbClr val="000000"/>
                </a:solidFill>
                <a:latin typeface="Times New Roman"/>
                <a:ea typeface="Times New Roman"/>
                <a:cs typeface="Times New Roman"/>
                <a:sym typeface="Times New Roman"/>
              </a:rPr>
              <a:t> SELECTION-SORT(</a:t>
            </a:r>
            <a:r>
              <a:rPr i="1" lang="en-US" sz="1300">
                <a:solidFill>
                  <a:srgbClr val="000000"/>
                </a:solidFill>
                <a:latin typeface="Times New Roman"/>
                <a:ea typeface="Times New Roman"/>
                <a:cs typeface="Times New Roman"/>
                <a:sym typeface="Times New Roman"/>
              </a:rPr>
              <a:t>A, n</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Inputs:</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  A: an array</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  n: the number of elements in A to sort</a:t>
            </a:r>
            <a:endParaRPr i="1" sz="13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Result:</a:t>
            </a:r>
            <a:r>
              <a:rPr lang="en-US" sz="1300">
                <a:solidFill>
                  <a:srgbClr val="000000"/>
                </a:solidFill>
                <a:latin typeface="Times New Roman"/>
                <a:ea typeface="Times New Roman"/>
                <a:cs typeface="Times New Roman"/>
                <a:sym typeface="Times New Roman"/>
              </a:rPr>
              <a:t> The elements of </a:t>
            </a:r>
            <a:r>
              <a:rPr i="1" lang="en-US" sz="1300">
                <a:solidFill>
                  <a:srgbClr val="000000"/>
                </a:solidFill>
                <a:latin typeface="Times New Roman"/>
                <a:ea typeface="Times New Roman"/>
                <a:cs typeface="Times New Roman"/>
                <a:sym typeface="Times New Roman"/>
              </a:rPr>
              <a:t>A</a:t>
            </a:r>
            <a:r>
              <a:rPr lang="en-US" sz="1300">
                <a:solidFill>
                  <a:srgbClr val="000000"/>
                </a:solidFill>
                <a:latin typeface="Times New Roman"/>
                <a:ea typeface="Times New Roman"/>
                <a:cs typeface="Times New Roman"/>
                <a:sym typeface="Times New Roman"/>
              </a:rPr>
              <a:t> are sorted into nondecreasing order</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b="1" lang="en-US" sz="1300">
                <a:solidFill>
                  <a:srgbClr val="000000"/>
                </a:solidFill>
                <a:latin typeface="Times New Roman"/>
                <a:ea typeface="Times New Roman"/>
                <a:cs typeface="Times New Roman"/>
                <a:sym typeface="Times New Roman"/>
              </a:rPr>
              <a:t>For</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i</a:t>
            </a:r>
            <a:r>
              <a:rPr lang="en-US" sz="1300">
                <a:solidFill>
                  <a:srgbClr val="000000"/>
                </a:solidFill>
                <a:latin typeface="Times New Roman"/>
                <a:ea typeface="Times New Roman"/>
                <a:cs typeface="Times New Roman"/>
                <a:sym typeface="Times New Roman"/>
              </a:rPr>
              <a:t> = 1 to </a:t>
            </a:r>
            <a:r>
              <a:rPr i="1" lang="en-US" sz="1300">
                <a:solidFill>
                  <a:srgbClr val="000000"/>
                </a:solidFill>
                <a:latin typeface="Times New Roman"/>
                <a:ea typeface="Times New Roman"/>
                <a:cs typeface="Times New Roman"/>
                <a:sym typeface="Times New Roman"/>
              </a:rPr>
              <a:t>n</a:t>
            </a:r>
            <a:r>
              <a:rPr lang="en-US" sz="1300">
                <a:solidFill>
                  <a:srgbClr val="000000"/>
                </a:solidFill>
                <a:latin typeface="Times New Roman"/>
                <a:ea typeface="Times New Roman"/>
                <a:cs typeface="Times New Roman"/>
                <a:sym typeface="Times New Roman"/>
              </a:rPr>
              <a:t> - 1:</a:t>
            </a:r>
            <a:endParaRPr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i="1" lang="en-US" sz="1300">
                <a:solidFill>
                  <a:srgbClr val="000000"/>
                </a:solidFill>
                <a:latin typeface="Times New Roman"/>
                <a:ea typeface="Times New Roman"/>
                <a:cs typeface="Times New Roman"/>
                <a:sym typeface="Times New Roman"/>
              </a:rPr>
              <a:t>smalles</a:t>
            </a:r>
            <a:r>
              <a:rPr lang="en-US" sz="1300">
                <a:solidFill>
                  <a:srgbClr val="000000"/>
                </a:solidFill>
                <a:latin typeface="Times New Roman"/>
                <a:ea typeface="Times New Roman"/>
                <a:cs typeface="Times New Roman"/>
                <a:sym typeface="Times New Roman"/>
              </a:rPr>
              <a:t>t </a:t>
            </a:r>
            <a:r>
              <a:rPr lang="en-US" sz="1300">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i</a:t>
            </a:r>
            <a:endParaRPr i="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US" sz="1300">
                <a:solidFill>
                  <a:srgbClr val="000000"/>
                </a:solidFill>
                <a:latin typeface="Times New Roman"/>
                <a:ea typeface="Times New Roman"/>
                <a:cs typeface="Times New Roman"/>
                <a:sym typeface="Times New Roman"/>
              </a:rPr>
              <a:t>For</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j = i + 1</a:t>
            </a:r>
            <a:r>
              <a:rPr lang="en-US" sz="1300">
                <a:solidFill>
                  <a:srgbClr val="000000"/>
                </a:solidFill>
                <a:latin typeface="Times New Roman"/>
                <a:ea typeface="Times New Roman"/>
                <a:cs typeface="Times New Roman"/>
                <a:sym typeface="Times New Roman"/>
              </a:rPr>
              <a:t> to </a:t>
            </a:r>
            <a:r>
              <a:rPr i="1" lang="en-US" sz="1300">
                <a:solidFill>
                  <a:srgbClr val="000000"/>
                </a:solidFill>
                <a:latin typeface="Times New Roman"/>
                <a:ea typeface="Times New Roman"/>
                <a:cs typeface="Times New Roman"/>
                <a:sym typeface="Times New Roman"/>
              </a:rPr>
              <a:t>n</a:t>
            </a:r>
            <a:r>
              <a:rPr lang="en-US" sz="1300">
                <a:solidFill>
                  <a:srgbClr val="000000"/>
                </a:solidFill>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rPr b="1" lang="en-US" sz="1300">
                <a:solidFill>
                  <a:srgbClr val="000000"/>
                </a:solidFill>
                <a:latin typeface="Times New Roman"/>
                <a:ea typeface="Times New Roman"/>
                <a:cs typeface="Times New Roman"/>
                <a:sym typeface="Times New Roman"/>
              </a:rPr>
              <a:t>If</a:t>
            </a:r>
            <a:r>
              <a:rPr lang="en-US" sz="1300">
                <a:solidFill>
                  <a:srgbClr val="000000"/>
                </a:solidFill>
                <a:latin typeface="Times New Roman"/>
                <a:ea typeface="Times New Roman"/>
                <a:cs typeface="Times New Roman"/>
                <a:sym typeface="Times New Roman"/>
              </a:rPr>
              <a:t> A[</a:t>
            </a:r>
            <a:r>
              <a:rPr i="1" lang="en-US" sz="1300">
                <a:solidFill>
                  <a:srgbClr val="000000"/>
                </a:solidFill>
                <a:latin typeface="Times New Roman"/>
                <a:ea typeface="Times New Roman"/>
                <a:cs typeface="Times New Roman"/>
                <a:sym typeface="Times New Roman"/>
              </a:rPr>
              <a:t>j</a:t>
            </a:r>
            <a:r>
              <a:rPr lang="en-US" sz="1300">
                <a:solidFill>
                  <a:srgbClr val="000000"/>
                </a:solidFill>
                <a:latin typeface="Times New Roman"/>
                <a:ea typeface="Times New Roman"/>
                <a:cs typeface="Times New Roman"/>
                <a:sym typeface="Times New Roman"/>
              </a:rPr>
              <a:t>] &lt; A[</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 </a:t>
            </a:r>
            <a:br>
              <a:rPr lang="en-US" sz="1300">
                <a:solidFill>
                  <a:srgbClr val="000000"/>
                </a:solidFill>
                <a:latin typeface="Times New Roman"/>
                <a:ea typeface="Times New Roman"/>
                <a:cs typeface="Times New Roman"/>
                <a:sym typeface="Times New Roman"/>
              </a:rPr>
            </a:br>
            <a:r>
              <a:rPr lang="en-US" sz="1300">
                <a:solidFill>
                  <a:srgbClr val="000000"/>
                </a:solidFill>
                <a:latin typeface="Times New Roman"/>
                <a:ea typeface="Times New Roman"/>
                <a:cs typeface="Times New Roman"/>
                <a:sym typeface="Times New Roman"/>
              </a:rPr>
              <a:t>	</a:t>
            </a:r>
            <a:r>
              <a:rPr b="1" lang="en-US" sz="1300">
                <a:solidFill>
                  <a:srgbClr val="000000"/>
                </a:solidFill>
                <a:latin typeface="Times New Roman"/>
                <a:ea typeface="Times New Roman"/>
                <a:cs typeface="Times New Roman"/>
                <a:sym typeface="Times New Roman"/>
              </a:rPr>
              <a:t>then</a:t>
            </a:r>
            <a:r>
              <a:rPr lang="en-US" sz="1300">
                <a:solidFill>
                  <a:srgbClr val="000000"/>
                </a:solidFill>
                <a:latin typeface="Times New Roman"/>
                <a:ea typeface="Times New Roman"/>
                <a:cs typeface="Times New Roman"/>
                <a:sym typeface="Times New Roman"/>
              </a:rPr>
              <a:t> </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 ← </a:t>
            </a:r>
            <a:r>
              <a:rPr i="1" lang="en-US" sz="1300">
                <a:solidFill>
                  <a:srgbClr val="000000"/>
                </a:solidFill>
                <a:latin typeface="Times New Roman"/>
                <a:ea typeface="Times New Roman"/>
                <a:cs typeface="Times New Roman"/>
                <a:sym typeface="Times New Roman"/>
              </a:rPr>
              <a:t>j.</a:t>
            </a:r>
            <a:endParaRPr i="1" sz="13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US" sz="1300">
                <a:solidFill>
                  <a:srgbClr val="000000"/>
                </a:solidFill>
                <a:latin typeface="Times New Roman"/>
                <a:ea typeface="Times New Roman"/>
                <a:cs typeface="Times New Roman"/>
                <a:sym typeface="Times New Roman"/>
              </a:rPr>
              <a:t>Swap A[</a:t>
            </a:r>
            <a:r>
              <a:rPr i="1" lang="en-US" sz="1300">
                <a:solidFill>
                  <a:srgbClr val="000000"/>
                </a:solidFill>
                <a:latin typeface="Times New Roman"/>
                <a:ea typeface="Times New Roman"/>
                <a:cs typeface="Times New Roman"/>
                <a:sym typeface="Times New Roman"/>
              </a:rPr>
              <a:t>i</a:t>
            </a:r>
            <a:r>
              <a:rPr lang="en-US" sz="1300">
                <a:solidFill>
                  <a:srgbClr val="000000"/>
                </a:solidFill>
                <a:latin typeface="Times New Roman"/>
                <a:ea typeface="Times New Roman"/>
                <a:cs typeface="Times New Roman"/>
                <a:sym typeface="Times New Roman"/>
              </a:rPr>
              <a:t>] with A[</a:t>
            </a:r>
            <a:r>
              <a:rPr i="1" lang="en-US" sz="1300">
                <a:solidFill>
                  <a:srgbClr val="000000"/>
                </a:solidFill>
                <a:latin typeface="Times New Roman"/>
                <a:ea typeface="Times New Roman"/>
                <a:cs typeface="Times New Roman"/>
                <a:sym typeface="Times New Roman"/>
              </a:rPr>
              <a:t>smallest</a:t>
            </a:r>
            <a:r>
              <a:rPr lang="en-US"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p:txBody>
      </p:sp>
      <p:grpSp>
        <p:nvGrpSpPr>
          <p:cNvPr id="409" name="Google Shape;409;p58"/>
          <p:cNvGrpSpPr/>
          <p:nvPr/>
        </p:nvGrpSpPr>
        <p:grpSpPr>
          <a:xfrm>
            <a:off x="4759675" y="3101875"/>
            <a:ext cx="1032575" cy="1095600"/>
            <a:chOff x="4531075" y="3330475"/>
            <a:chExt cx="1032575" cy="1095600"/>
          </a:xfrm>
        </p:grpSpPr>
        <p:cxnSp>
          <p:nvCxnSpPr>
            <p:cNvPr id="410" name="Google Shape;410;p58"/>
            <p:cNvCxnSpPr/>
            <p:nvPr/>
          </p:nvCxnSpPr>
          <p:spPr>
            <a:xfrm>
              <a:off x="4531075" y="3330475"/>
              <a:ext cx="3600" cy="1095600"/>
            </a:xfrm>
            <a:prstGeom prst="straightConnector1">
              <a:avLst/>
            </a:prstGeom>
            <a:noFill/>
            <a:ln cap="flat" cmpd="sng" w="9525">
              <a:solidFill>
                <a:srgbClr val="000000"/>
              </a:solidFill>
              <a:prstDash val="solid"/>
              <a:round/>
              <a:headEnd len="med" w="med" type="none"/>
              <a:tailEnd len="med" w="med" type="none"/>
            </a:ln>
          </p:spPr>
        </p:cxnSp>
        <p:cxnSp>
          <p:nvCxnSpPr>
            <p:cNvPr id="411" name="Google Shape;411;p58"/>
            <p:cNvCxnSpPr/>
            <p:nvPr/>
          </p:nvCxnSpPr>
          <p:spPr>
            <a:xfrm>
              <a:off x="4989500" y="3788875"/>
              <a:ext cx="0" cy="497400"/>
            </a:xfrm>
            <a:prstGeom prst="straightConnector1">
              <a:avLst/>
            </a:prstGeom>
            <a:noFill/>
            <a:ln cap="flat" cmpd="sng" w="9525">
              <a:solidFill>
                <a:srgbClr val="000000"/>
              </a:solidFill>
              <a:prstDash val="solid"/>
              <a:round/>
              <a:headEnd len="med" w="med" type="none"/>
              <a:tailEnd len="med" w="med" type="none"/>
            </a:ln>
          </p:spPr>
        </p:cxnSp>
        <p:cxnSp>
          <p:nvCxnSpPr>
            <p:cNvPr id="412" name="Google Shape;412;p58"/>
            <p:cNvCxnSpPr/>
            <p:nvPr/>
          </p:nvCxnSpPr>
          <p:spPr>
            <a:xfrm>
              <a:off x="5377975" y="4014200"/>
              <a:ext cx="0" cy="225300"/>
            </a:xfrm>
            <a:prstGeom prst="straightConnector1">
              <a:avLst/>
            </a:prstGeom>
            <a:noFill/>
            <a:ln cap="flat" cmpd="sng" w="9525">
              <a:solidFill>
                <a:srgbClr val="000000"/>
              </a:solidFill>
              <a:prstDash val="solid"/>
              <a:round/>
              <a:headEnd len="med" w="med" type="none"/>
              <a:tailEnd len="med" w="med" type="none"/>
            </a:ln>
          </p:spPr>
        </p:cxnSp>
        <p:cxnSp>
          <p:nvCxnSpPr>
            <p:cNvPr id="413" name="Google Shape;413;p58"/>
            <p:cNvCxnSpPr/>
            <p:nvPr/>
          </p:nvCxnSpPr>
          <p:spPr>
            <a:xfrm>
              <a:off x="4538850" y="4418225"/>
              <a:ext cx="186600" cy="3600"/>
            </a:xfrm>
            <a:prstGeom prst="straightConnector1">
              <a:avLst/>
            </a:prstGeom>
            <a:noFill/>
            <a:ln cap="flat" cmpd="sng" w="9525">
              <a:solidFill>
                <a:srgbClr val="000000"/>
              </a:solidFill>
              <a:prstDash val="solid"/>
              <a:round/>
              <a:headEnd len="med" w="med" type="none"/>
              <a:tailEnd len="med" w="med" type="none"/>
            </a:ln>
          </p:spPr>
        </p:cxnSp>
        <p:cxnSp>
          <p:nvCxnSpPr>
            <p:cNvPr id="414" name="Google Shape;414;p58"/>
            <p:cNvCxnSpPr/>
            <p:nvPr/>
          </p:nvCxnSpPr>
          <p:spPr>
            <a:xfrm>
              <a:off x="4996050" y="4277400"/>
              <a:ext cx="186600" cy="3600"/>
            </a:xfrm>
            <a:prstGeom prst="straightConnector1">
              <a:avLst/>
            </a:prstGeom>
            <a:noFill/>
            <a:ln cap="flat" cmpd="sng" w="9525">
              <a:solidFill>
                <a:srgbClr val="000000"/>
              </a:solidFill>
              <a:prstDash val="solid"/>
              <a:round/>
              <a:headEnd len="med" w="med" type="none"/>
              <a:tailEnd len="med" w="med" type="none"/>
            </a:ln>
          </p:spPr>
        </p:cxnSp>
        <p:cxnSp>
          <p:nvCxnSpPr>
            <p:cNvPr id="415" name="Google Shape;415;p58"/>
            <p:cNvCxnSpPr/>
            <p:nvPr/>
          </p:nvCxnSpPr>
          <p:spPr>
            <a:xfrm>
              <a:off x="5377050" y="4241400"/>
              <a:ext cx="186600" cy="360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9"/>
          <p:cNvSpPr/>
          <p:nvPr/>
        </p:nvSpPr>
        <p:spPr>
          <a:xfrm>
            <a:off x="0" y="236790"/>
            <a:ext cx="4537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9"/>
          <p:cNvSpPr/>
          <p:nvPr/>
        </p:nvSpPr>
        <p:spPr>
          <a:xfrm>
            <a:off x="372251" y="772200"/>
            <a:ext cx="6794100" cy="3996600"/>
          </a:xfrm>
          <a:prstGeom prst="rect">
            <a:avLst/>
          </a:prstGeom>
          <a:noFill/>
          <a:ln>
            <a:noFill/>
          </a:ln>
        </p:spPr>
        <p:txBody>
          <a:bodyPr anchorCtr="0" anchor="t" bIns="45000" lIns="45700" spcFirstLastPara="1" rIns="45700" wrap="square" tIns="45000">
            <a:noAutofit/>
          </a:bodyPr>
          <a:lstStyle/>
          <a:p>
            <a:pPr indent="-271700" lvl="0" marL="285840" marR="0" rtl="0" algn="l">
              <a:lnSpc>
                <a:spcPct val="100000"/>
              </a:lnSpc>
              <a:spcBef>
                <a:spcPts val="0"/>
              </a:spcBef>
              <a:spcAft>
                <a:spcPts val="0"/>
              </a:spcAft>
              <a:buClr>
                <a:srgbClr val="000000"/>
              </a:buClr>
              <a:buSzPts val="1400"/>
              <a:buChar char="•"/>
            </a:pPr>
            <a:r>
              <a:rPr lang="en-US" strike="noStrike">
                <a:solidFill>
                  <a:srgbClr val="000000"/>
                </a:solidFill>
              </a:rPr>
              <a:t>Herbert Simon (1916 – 2001)</a:t>
            </a:r>
            <a:r>
              <a:rPr lang="en-US"/>
              <a:t>: </a:t>
            </a:r>
            <a:r>
              <a:rPr i="0" lang="en-US" u="none" cap="none" strike="noStrike">
                <a:solidFill>
                  <a:srgbClr val="000000"/>
                </a:solidFill>
              </a:rPr>
              <a:t>Political scientist with great influence in Economics (Nobel Prize) and Computer Science</a:t>
            </a:r>
            <a:endParaRPr i="0" u="none" cap="none" strike="noStrike"/>
          </a:p>
          <a:p>
            <a:pPr indent="-271700" lvl="0" marL="285840" marR="0" rtl="0" algn="l">
              <a:lnSpc>
                <a:spcPct val="100000"/>
              </a:lnSpc>
              <a:spcBef>
                <a:spcPts val="601"/>
              </a:spcBef>
              <a:spcAft>
                <a:spcPts val="0"/>
              </a:spcAft>
              <a:buClr>
                <a:srgbClr val="000000"/>
              </a:buClr>
              <a:buSzPts val="1400"/>
              <a:buChar char="•"/>
            </a:pPr>
            <a:r>
              <a:rPr lang="en-US" strike="noStrike">
                <a:solidFill>
                  <a:srgbClr val="000000"/>
                </a:solidFill>
              </a:rPr>
              <a:t>Artificial Sciences versus Natural Sciences</a:t>
            </a:r>
            <a:endParaRPr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Artificial sciences study what humans create</a:t>
            </a:r>
            <a:endParaRPr i="0" u="none" cap="none" strike="noStrike"/>
          </a:p>
          <a:p>
            <a:pPr indent="-284400" lvl="1" marL="743040" marR="0" rtl="0" algn="l">
              <a:lnSpc>
                <a:spcPct val="100000"/>
              </a:lnSpc>
              <a:spcBef>
                <a:spcPts val="601"/>
              </a:spcBef>
              <a:spcAft>
                <a:spcPts val="0"/>
              </a:spcAft>
              <a:buClr>
                <a:srgbClr val="000000"/>
              </a:buClr>
              <a:buSzPts val="1400"/>
              <a:buFont typeface="Merriweather Sans"/>
              <a:buChar char="-"/>
            </a:pPr>
            <a:r>
              <a:rPr i="0" lang="en-US" u="none" cap="none" strike="noStrike">
                <a:solidFill>
                  <a:srgbClr val="000000"/>
                </a:solidFill>
              </a:rPr>
              <a:t>Artificial sciences are not only</a:t>
            </a:r>
            <a:r>
              <a:rPr i="1" lang="en-US" u="none" cap="none" strike="noStrike">
                <a:solidFill>
                  <a:srgbClr val="000000"/>
                </a:solidFill>
              </a:rPr>
              <a:t> descriptive</a:t>
            </a:r>
            <a:r>
              <a:rPr i="0" lang="en-US" u="none" cap="none" strike="noStrike">
                <a:solidFill>
                  <a:srgbClr val="000000"/>
                </a:solidFill>
              </a:rPr>
              <a:t> but also </a:t>
            </a:r>
            <a:r>
              <a:rPr b="1" i="1" lang="en-US" u="none" cap="none" strike="noStrike">
                <a:solidFill>
                  <a:srgbClr val="000000"/>
                </a:solidFill>
              </a:rPr>
              <a:t>prescriptive</a:t>
            </a:r>
            <a:r>
              <a:rPr b="1" i="0" lang="en-US" u="none" cap="none" strike="noStrike">
                <a:solidFill>
                  <a:srgbClr val="000000"/>
                </a:solidFill>
              </a:rPr>
              <a:t>:</a:t>
            </a:r>
            <a:r>
              <a:rPr i="0" lang="en-US" u="none" cap="none" strike="noStrike">
                <a:solidFill>
                  <a:srgbClr val="000000"/>
                </a:solidFill>
              </a:rPr>
              <a:t> they try to find what we should do, not just how things are</a:t>
            </a:r>
            <a:endParaRPr i="0" u="none" cap="none"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E.g. economists look for a tax incentive to drive innovation</a:t>
            </a:r>
            <a:endParaRPr i="0" u="none" cap="none"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E.g. sociologists look for a policy to reduce gender inequality</a:t>
            </a:r>
            <a:endParaRPr i="0" u="none" cap="none"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E.g. computer scientists look for the program that allows a robot to find its way in a maze, or to make a decision </a:t>
            </a:r>
            <a:r>
              <a:rPr lang="en-US"/>
              <a:t>about who to interview for a job, who to give parole, or where to place refugees in a country</a:t>
            </a:r>
            <a:endParaRPr i="0" u="none" cap="none" strike="noStrike"/>
          </a:p>
          <a:p>
            <a:pPr indent="-284400" lvl="0" marL="285840" marR="0" rtl="0" algn="l">
              <a:lnSpc>
                <a:spcPct val="100000"/>
              </a:lnSpc>
              <a:spcBef>
                <a:spcPts val="601"/>
              </a:spcBef>
              <a:spcAft>
                <a:spcPts val="0"/>
              </a:spcAft>
              <a:buClr>
                <a:srgbClr val="000000"/>
              </a:buClr>
              <a:buSzPts val="1400"/>
              <a:buChar char="•"/>
            </a:pPr>
            <a:r>
              <a:rPr lang="en-US" strike="noStrike">
                <a:solidFill>
                  <a:srgbClr val="000000"/>
                </a:solidFill>
              </a:rPr>
              <a:t>Prescriptive sciences study phenomena with a </a:t>
            </a:r>
            <a:r>
              <a:rPr i="1" lang="en-US" strike="noStrike">
                <a:solidFill>
                  <a:srgbClr val="000000"/>
                </a:solidFill>
              </a:rPr>
              <a:t>purpose</a:t>
            </a:r>
            <a:endParaRPr strike="noStrike"/>
          </a:p>
          <a:p>
            <a:pPr indent="-284400" lvl="0" marL="285840" marR="0" rtl="0" algn="l">
              <a:lnSpc>
                <a:spcPct val="100000"/>
              </a:lnSpc>
              <a:spcBef>
                <a:spcPts val="601"/>
              </a:spcBef>
              <a:spcAft>
                <a:spcPts val="0"/>
              </a:spcAft>
              <a:buClr>
                <a:srgbClr val="000000"/>
              </a:buClr>
              <a:buSzPts val="1400"/>
              <a:buChar char="•"/>
            </a:pPr>
            <a:r>
              <a:rPr lang="en-US" strike="noStrike">
                <a:solidFill>
                  <a:srgbClr val="000000"/>
                </a:solidFill>
              </a:rPr>
              <a:t>Computation has a purpose, usually posed as solving a problem</a:t>
            </a:r>
            <a:endParaRPr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1) designing and testing methods</a:t>
            </a:r>
            <a:endParaRPr i="0" u="none" cap="none" strike="noStrike"/>
          </a:p>
          <a:p>
            <a:pPr indent="-284400" lvl="1" marL="743040" marR="0" rtl="0" algn="l">
              <a:lnSpc>
                <a:spcPct val="100000"/>
              </a:lnSpc>
              <a:spcBef>
                <a:spcPts val="601"/>
              </a:spcBef>
              <a:spcAft>
                <a:spcPts val="0"/>
              </a:spcAft>
              <a:buClr>
                <a:srgbClr val="000000"/>
              </a:buClr>
              <a:buSzPts val="1400"/>
              <a:buChar char="-"/>
            </a:pPr>
            <a:r>
              <a:rPr i="0" lang="en-US" u="none" cap="none" strike="noStrike">
                <a:solidFill>
                  <a:srgbClr val="000000"/>
                </a:solidFill>
              </a:rPr>
              <a:t>2) methodology: the systematic study of methods and their properties</a:t>
            </a:r>
            <a:endParaRPr i="0" u="none" cap="none" strike="noStrike"/>
          </a:p>
        </p:txBody>
      </p:sp>
      <p:sp>
        <p:nvSpPr>
          <p:cNvPr id="423" name="Google Shape;423;p59"/>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The Sciences of the Artificial</a:t>
            </a:r>
            <a:endParaRPr sz="2400" strike="noStrike"/>
          </a:p>
        </p:txBody>
      </p:sp>
      <p:pic>
        <p:nvPicPr>
          <p:cNvPr id="424" name="Google Shape;424;p59"/>
          <p:cNvPicPr preferRelativeResize="0"/>
          <p:nvPr/>
        </p:nvPicPr>
        <p:blipFill rotWithShape="1">
          <a:blip r:embed="rId3">
            <a:alphaModFix/>
          </a:blip>
          <a:srcRect b="0" l="0" r="0" t="0"/>
          <a:stretch/>
        </p:blipFill>
        <p:spPr>
          <a:xfrm rot="-11401">
            <a:off x="7012595" y="2476267"/>
            <a:ext cx="2266380" cy="2266380"/>
          </a:xfrm>
          <a:prstGeom prst="rect">
            <a:avLst/>
          </a:prstGeom>
          <a:noFill/>
          <a:ln>
            <a:noFill/>
          </a:ln>
        </p:spPr>
      </p:pic>
      <p:pic>
        <p:nvPicPr>
          <p:cNvPr id="425" name="Google Shape;425;p59"/>
          <p:cNvPicPr preferRelativeResize="0"/>
          <p:nvPr/>
        </p:nvPicPr>
        <p:blipFill rotWithShape="1">
          <a:blip r:embed="rId4">
            <a:alphaModFix/>
          </a:blip>
          <a:srcRect b="23082" l="0" r="0" t="0"/>
          <a:stretch/>
        </p:blipFill>
        <p:spPr>
          <a:xfrm>
            <a:off x="7466830" y="806313"/>
            <a:ext cx="1357907" cy="152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0"/>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0"/>
          <p:cNvSpPr/>
          <p:nvPr/>
        </p:nvSpPr>
        <p:spPr>
          <a:xfrm>
            <a:off x="0" y="236790"/>
            <a:ext cx="5670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0"/>
          <p:cNvSpPr/>
          <p:nvPr/>
        </p:nvSpPr>
        <p:spPr>
          <a:xfrm>
            <a:off x="2409720" y="1015548"/>
            <a:ext cx="10275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 300 B.C.</a:t>
            </a:r>
            <a:endParaRPr sz="1400" strike="noStrike"/>
          </a:p>
        </p:txBody>
      </p:sp>
      <p:sp>
        <p:nvSpPr>
          <p:cNvPr id="433" name="Google Shape;433;p60"/>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Antecessors of </a:t>
            </a:r>
            <a:r>
              <a:rPr lang="en-US" sz="2400" strike="noStrike">
                <a:solidFill>
                  <a:srgbClr val="000000"/>
                </a:solidFill>
              </a:rPr>
              <a:t>Computer Science</a:t>
            </a:r>
            <a:endParaRPr sz="2400" strike="noStrike"/>
          </a:p>
        </p:txBody>
      </p:sp>
      <p:sp>
        <p:nvSpPr>
          <p:cNvPr id="434" name="Google Shape;434;p60"/>
          <p:cNvSpPr/>
          <p:nvPr/>
        </p:nvSpPr>
        <p:spPr>
          <a:xfrm>
            <a:off x="3614985" y="974910"/>
            <a:ext cx="4771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Euclidian algorithm</a:t>
            </a:r>
            <a:endParaRPr b="1" sz="1400" strike="noStrike"/>
          </a:p>
        </p:txBody>
      </p:sp>
      <p:sp>
        <p:nvSpPr>
          <p:cNvPr id="435" name="Google Shape;435;p60"/>
          <p:cNvSpPr/>
          <p:nvPr/>
        </p:nvSpPr>
        <p:spPr>
          <a:xfrm>
            <a:off x="2544575" y="1345080"/>
            <a:ext cx="9768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820 A.D.</a:t>
            </a:r>
            <a:endParaRPr sz="1400" strike="noStrike"/>
          </a:p>
        </p:txBody>
      </p:sp>
      <p:sp>
        <p:nvSpPr>
          <p:cNvPr id="436" name="Google Shape;436;p60"/>
          <p:cNvSpPr/>
          <p:nvPr/>
        </p:nvSpPr>
        <p:spPr>
          <a:xfrm>
            <a:off x="3579560" y="1304443"/>
            <a:ext cx="4771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Al-Khwarizmi lays foundation for “algorithms”</a:t>
            </a:r>
            <a:endParaRPr b="1" sz="1400" strike="noStrike"/>
          </a:p>
        </p:txBody>
      </p:sp>
      <p:sp>
        <p:nvSpPr>
          <p:cNvPr id="437" name="Google Shape;437;p60"/>
          <p:cNvSpPr/>
          <p:nvPr/>
        </p:nvSpPr>
        <p:spPr>
          <a:xfrm>
            <a:off x="2583240" y="1674618"/>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1305</a:t>
            </a:r>
            <a:endParaRPr sz="1400" strike="noStrike"/>
          </a:p>
        </p:txBody>
      </p:sp>
      <p:sp>
        <p:nvSpPr>
          <p:cNvPr id="438" name="Google Shape;438;p60"/>
          <p:cNvSpPr/>
          <p:nvPr/>
        </p:nvSpPr>
        <p:spPr>
          <a:xfrm>
            <a:off x="3614985" y="1633980"/>
            <a:ext cx="4771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Ramon Llull’s mechanical logic</a:t>
            </a:r>
            <a:endParaRPr b="1" sz="1400" strike="noStrike"/>
          </a:p>
        </p:txBody>
      </p:sp>
      <p:pic>
        <p:nvPicPr>
          <p:cNvPr id="439" name="Google Shape;439;p60"/>
          <p:cNvPicPr preferRelativeResize="0"/>
          <p:nvPr/>
        </p:nvPicPr>
        <p:blipFill>
          <a:blip r:embed="rId3">
            <a:alphaModFix/>
          </a:blip>
          <a:stretch>
            <a:fillRect/>
          </a:stretch>
        </p:blipFill>
        <p:spPr>
          <a:xfrm>
            <a:off x="389762" y="889975"/>
            <a:ext cx="1218074" cy="1875776"/>
          </a:xfrm>
          <a:prstGeom prst="rect">
            <a:avLst/>
          </a:prstGeom>
          <a:noFill/>
          <a:ln>
            <a:noFill/>
          </a:ln>
        </p:spPr>
      </p:pic>
      <p:pic>
        <p:nvPicPr>
          <p:cNvPr id="440" name="Google Shape;440;p60"/>
          <p:cNvPicPr preferRelativeResize="0"/>
          <p:nvPr/>
        </p:nvPicPr>
        <p:blipFill>
          <a:blip r:embed="rId4">
            <a:alphaModFix/>
          </a:blip>
          <a:stretch>
            <a:fillRect/>
          </a:stretch>
        </p:blipFill>
        <p:spPr>
          <a:xfrm>
            <a:off x="272150" y="2827725"/>
            <a:ext cx="1537550" cy="2060524"/>
          </a:xfrm>
          <a:prstGeom prst="rect">
            <a:avLst/>
          </a:prstGeom>
          <a:noFill/>
          <a:ln>
            <a:noFill/>
          </a:ln>
        </p:spPr>
      </p:pic>
      <p:pic>
        <p:nvPicPr>
          <p:cNvPr id="441" name="Google Shape;441;p60"/>
          <p:cNvPicPr preferRelativeResize="0"/>
          <p:nvPr/>
        </p:nvPicPr>
        <p:blipFill>
          <a:blip r:embed="rId5">
            <a:alphaModFix/>
          </a:blip>
          <a:stretch>
            <a:fillRect/>
          </a:stretch>
        </p:blipFill>
        <p:spPr>
          <a:xfrm>
            <a:off x="2238813" y="2208122"/>
            <a:ext cx="2257912" cy="2637652"/>
          </a:xfrm>
          <a:prstGeom prst="rect">
            <a:avLst/>
          </a:prstGeom>
          <a:noFill/>
          <a:ln>
            <a:noFill/>
          </a:ln>
        </p:spPr>
      </p:pic>
      <p:pic>
        <p:nvPicPr>
          <p:cNvPr id="442" name="Google Shape;442;p60"/>
          <p:cNvPicPr preferRelativeResize="0"/>
          <p:nvPr/>
        </p:nvPicPr>
        <p:blipFill>
          <a:blip r:embed="rId6">
            <a:alphaModFix/>
          </a:blip>
          <a:stretch>
            <a:fillRect/>
          </a:stretch>
        </p:blipFill>
        <p:spPr>
          <a:xfrm>
            <a:off x="4925850" y="2397850"/>
            <a:ext cx="3567547" cy="24479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1"/>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1"/>
          <p:cNvSpPr/>
          <p:nvPr/>
        </p:nvSpPr>
        <p:spPr>
          <a:xfrm>
            <a:off x="0" y="236790"/>
            <a:ext cx="5670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1"/>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The First Concept of Computers</a:t>
            </a:r>
            <a:endParaRPr sz="2400" strike="noStrike"/>
          </a:p>
        </p:txBody>
      </p:sp>
      <p:sp>
        <p:nvSpPr>
          <p:cNvPr id="450" name="Google Shape;450;p61"/>
          <p:cNvSpPr/>
          <p:nvPr/>
        </p:nvSpPr>
        <p:spPr>
          <a:xfrm>
            <a:off x="2289040" y="1150815"/>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18</a:t>
            </a:r>
            <a:r>
              <a:rPr lang="en-US"/>
              <a:t>20s</a:t>
            </a:r>
            <a:endParaRPr sz="1400" strike="noStrike"/>
          </a:p>
        </p:txBody>
      </p:sp>
      <p:sp>
        <p:nvSpPr>
          <p:cNvPr id="451" name="Google Shape;451;p61"/>
          <p:cNvSpPr/>
          <p:nvPr/>
        </p:nvSpPr>
        <p:spPr>
          <a:xfrm>
            <a:off x="3400460" y="938095"/>
            <a:ext cx="5523600" cy="3870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Charles Babbage’s analytical engine</a:t>
            </a:r>
            <a:br>
              <a:rPr b="1" lang="en-US" sz="1800"/>
            </a:br>
            <a:endParaRPr b="1" sz="1800"/>
          </a:p>
          <a:p>
            <a:pPr indent="0" lvl="0" marL="0" marR="0" rtl="0" algn="l">
              <a:lnSpc>
                <a:spcPct val="100000"/>
              </a:lnSpc>
              <a:spcBef>
                <a:spcPts val="0"/>
              </a:spcBef>
              <a:spcAft>
                <a:spcPts val="0"/>
              </a:spcAft>
              <a:buNone/>
            </a:pPr>
            <a:r>
              <a:rPr b="1" lang="en-US" sz="1400" strike="noStrike">
                <a:solidFill>
                  <a:srgbClr val="000000"/>
                </a:solidFill>
              </a:rPr>
              <a:t>Ada Lovelace’s first computer program</a:t>
            </a:r>
            <a:endParaRPr b="1" sz="1400" strike="noStrike"/>
          </a:p>
        </p:txBody>
      </p:sp>
      <p:pic>
        <p:nvPicPr>
          <p:cNvPr id="452" name="Google Shape;452;p61"/>
          <p:cNvPicPr preferRelativeResize="0"/>
          <p:nvPr/>
        </p:nvPicPr>
        <p:blipFill>
          <a:blip r:embed="rId3">
            <a:alphaModFix/>
          </a:blip>
          <a:stretch>
            <a:fillRect/>
          </a:stretch>
        </p:blipFill>
        <p:spPr>
          <a:xfrm>
            <a:off x="4047650" y="2603207"/>
            <a:ext cx="2269956" cy="1778430"/>
          </a:xfrm>
          <a:prstGeom prst="rect">
            <a:avLst/>
          </a:prstGeom>
          <a:noFill/>
          <a:ln>
            <a:noFill/>
          </a:ln>
        </p:spPr>
      </p:pic>
      <p:pic>
        <p:nvPicPr>
          <p:cNvPr id="453" name="Google Shape;453;p61"/>
          <p:cNvPicPr preferRelativeResize="0"/>
          <p:nvPr/>
        </p:nvPicPr>
        <p:blipFill rotWithShape="1">
          <a:blip r:embed="rId4">
            <a:alphaModFix/>
          </a:blip>
          <a:srcRect b="8742" l="0" r="0" t="0"/>
          <a:stretch/>
        </p:blipFill>
        <p:spPr>
          <a:xfrm>
            <a:off x="1852325" y="2321375"/>
            <a:ext cx="2391774" cy="2182776"/>
          </a:xfrm>
          <a:prstGeom prst="rect">
            <a:avLst/>
          </a:prstGeom>
          <a:noFill/>
          <a:ln>
            <a:noFill/>
          </a:ln>
        </p:spPr>
      </p:pic>
      <p:pic>
        <p:nvPicPr>
          <p:cNvPr id="454" name="Google Shape;454;p61"/>
          <p:cNvPicPr preferRelativeResize="0"/>
          <p:nvPr/>
        </p:nvPicPr>
        <p:blipFill>
          <a:blip r:embed="rId5">
            <a:alphaModFix/>
          </a:blip>
          <a:stretch>
            <a:fillRect/>
          </a:stretch>
        </p:blipFill>
        <p:spPr>
          <a:xfrm>
            <a:off x="6439325" y="2543097"/>
            <a:ext cx="2484726" cy="1739302"/>
          </a:xfrm>
          <a:prstGeom prst="rect">
            <a:avLst/>
          </a:prstGeom>
          <a:noFill/>
          <a:ln>
            <a:noFill/>
          </a:ln>
        </p:spPr>
      </p:pic>
      <p:pic>
        <p:nvPicPr>
          <p:cNvPr id="455" name="Google Shape;455;p61"/>
          <p:cNvPicPr preferRelativeResize="0"/>
          <p:nvPr/>
        </p:nvPicPr>
        <p:blipFill>
          <a:blip r:embed="rId6">
            <a:alphaModFix/>
          </a:blip>
          <a:stretch>
            <a:fillRect/>
          </a:stretch>
        </p:blipFill>
        <p:spPr>
          <a:xfrm>
            <a:off x="391024" y="2318900"/>
            <a:ext cx="1670000" cy="2187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2"/>
          <p:cNvSpPr/>
          <p:nvPr/>
        </p:nvSpPr>
        <p:spPr>
          <a:xfrm>
            <a:off x="2548275" y="943110"/>
            <a:ext cx="10275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1941</a:t>
            </a:r>
            <a:endParaRPr sz="1400" strike="noStrike"/>
          </a:p>
        </p:txBody>
      </p:sp>
      <p:sp>
        <p:nvSpPr>
          <p:cNvPr id="462" name="Google Shape;462;p62"/>
          <p:cNvSpPr/>
          <p:nvPr/>
        </p:nvSpPr>
        <p:spPr>
          <a:xfrm>
            <a:off x="3411360" y="943110"/>
            <a:ext cx="4771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Konrad Zuse’s first functioning computer Z3</a:t>
            </a:r>
            <a:endParaRPr b="1" sz="1400" strike="noStrike"/>
          </a:p>
        </p:txBody>
      </p:sp>
      <p:sp>
        <p:nvSpPr>
          <p:cNvPr id="463" name="Google Shape;463;p62"/>
          <p:cNvSpPr/>
          <p:nvPr/>
        </p:nvSpPr>
        <p:spPr>
          <a:xfrm>
            <a:off x="2548275" y="1257120"/>
            <a:ext cx="9768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1944</a:t>
            </a:r>
            <a:endParaRPr sz="1400" strike="noStrike"/>
          </a:p>
        </p:txBody>
      </p:sp>
      <p:sp>
        <p:nvSpPr>
          <p:cNvPr id="464" name="Google Shape;464;p62"/>
          <p:cNvSpPr/>
          <p:nvPr/>
        </p:nvSpPr>
        <p:spPr>
          <a:xfrm>
            <a:off x="3411360" y="1259280"/>
            <a:ext cx="51297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Colossus </a:t>
            </a:r>
            <a:r>
              <a:rPr b="1" lang="en-US"/>
              <a:t>Mark</a:t>
            </a:r>
            <a:r>
              <a:rPr b="1" lang="en-US" sz="1400" strike="noStrike">
                <a:solidFill>
                  <a:srgbClr val="000000"/>
                </a:solidFill>
              </a:rPr>
              <a:t> 2 computer cracks Enigma code</a:t>
            </a:r>
            <a:endParaRPr b="1" sz="1400" strike="noStrike"/>
          </a:p>
        </p:txBody>
      </p:sp>
      <p:sp>
        <p:nvSpPr>
          <p:cNvPr id="465" name="Google Shape;465;p62"/>
          <p:cNvSpPr/>
          <p:nvPr/>
        </p:nvSpPr>
        <p:spPr>
          <a:xfrm>
            <a:off x="0" y="236790"/>
            <a:ext cx="5670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2"/>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The First Real Computers</a:t>
            </a:r>
            <a:endParaRPr sz="2400" strike="noStrike"/>
          </a:p>
        </p:txBody>
      </p:sp>
      <p:pic>
        <p:nvPicPr>
          <p:cNvPr id="467" name="Google Shape;467;p62"/>
          <p:cNvPicPr preferRelativeResize="0"/>
          <p:nvPr/>
        </p:nvPicPr>
        <p:blipFill>
          <a:blip r:embed="rId3">
            <a:alphaModFix/>
          </a:blip>
          <a:stretch>
            <a:fillRect/>
          </a:stretch>
        </p:blipFill>
        <p:spPr>
          <a:xfrm>
            <a:off x="272150" y="1690787"/>
            <a:ext cx="4020700" cy="3015525"/>
          </a:xfrm>
          <a:prstGeom prst="rect">
            <a:avLst/>
          </a:prstGeom>
          <a:noFill/>
          <a:ln>
            <a:noFill/>
          </a:ln>
        </p:spPr>
      </p:pic>
      <p:pic>
        <p:nvPicPr>
          <p:cNvPr id="468" name="Google Shape;468;p62"/>
          <p:cNvPicPr preferRelativeResize="0"/>
          <p:nvPr/>
        </p:nvPicPr>
        <p:blipFill>
          <a:blip r:embed="rId4">
            <a:alphaModFix/>
          </a:blip>
          <a:stretch>
            <a:fillRect/>
          </a:stretch>
        </p:blipFill>
        <p:spPr>
          <a:xfrm>
            <a:off x="4384925" y="1715662"/>
            <a:ext cx="4448625" cy="29657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3"/>
          <p:cNvSpPr/>
          <p:nvPr/>
        </p:nvSpPr>
        <p:spPr>
          <a:xfrm>
            <a:off x="3444215" y="1097090"/>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1954</a:t>
            </a:r>
            <a:endParaRPr sz="1400" strike="noStrike"/>
          </a:p>
        </p:txBody>
      </p:sp>
      <p:sp>
        <p:nvSpPr>
          <p:cNvPr id="475" name="Google Shape;475;p63"/>
          <p:cNvSpPr/>
          <p:nvPr/>
        </p:nvSpPr>
        <p:spPr>
          <a:xfrm>
            <a:off x="4173060" y="1097095"/>
            <a:ext cx="55236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First transistor computer TRADIC at Bell Labs</a:t>
            </a:r>
            <a:endParaRPr b="1" sz="1400" strike="noStrike"/>
          </a:p>
        </p:txBody>
      </p:sp>
      <p:sp>
        <p:nvSpPr>
          <p:cNvPr id="476" name="Google Shape;476;p63"/>
          <p:cNvSpPr/>
          <p:nvPr/>
        </p:nvSpPr>
        <p:spPr>
          <a:xfrm>
            <a:off x="3440975" y="1394240"/>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1969</a:t>
            </a:r>
            <a:endParaRPr sz="1400" strike="noStrike"/>
          </a:p>
        </p:txBody>
      </p:sp>
      <p:sp>
        <p:nvSpPr>
          <p:cNvPr id="477" name="Google Shape;477;p63"/>
          <p:cNvSpPr/>
          <p:nvPr/>
        </p:nvSpPr>
        <p:spPr>
          <a:xfrm>
            <a:off x="4169460" y="1394245"/>
            <a:ext cx="55236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First message send via the </a:t>
            </a:r>
            <a:r>
              <a:rPr b="1" i="1" lang="en-US" sz="1400" strike="noStrike">
                <a:solidFill>
                  <a:srgbClr val="000000"/>
                </a:solidFill>
              </a:rPr>
              <a:t>ARPANET</a:t>
            </a:r>
            <a:endParaRPr b="1" sz="1400" strike="noStrike"/>
          </a:p>
        </p:txBody>
      </p:sp>
      <p:sp>
        <p:nvSpPr>
          <p:cNvPr id="478" name="Google Shape;478;p63"/>
          <p:cNvSpPr/>
          <p:nvPr/>
        </p:nvSpPr>
        <p:spPr>
          <a:xfrm>
            <a:off x="0" y="236800"/>
            <a:ext cx="41703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3"/>
          <p:cNvSpPr/>
          <p:nvPr/>
        </p:nvSpPr>
        <p:spPr>
          <a:xfrm>
            <a:off x="272155" y="236800"/>
            <a:ext cx="37026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Computing Goes Industrial</a:t>
            </a:r>
            <a:endParaRPr sz="2400" strike="noStrike"/>
          </a:p>
        </p:txBody>
      </p:sp>
      <p:pic>
        <p:nvPicPr>
          <p:cNvPr id="480" name="Google Shape;480;p63"/>
          <p:cNvPicPr preferRelativeResize="0"/>
          <p:nvPr/>
        </p:nvPicPr>
        <p:blipFill>
          <a:blip r:embed="rId3">
            <a:alphaModFix/>
          </a:blip>
          <a:stretch>
            <a:fillRect/>
          </a:stretch>
        </p:blipFill>
        <p:spPr>
          <a:xfrm>
            <a:off x="272150" y="971725"/>
            <a:ext cx="2680550" cy="3710887"/>
          </a:xfrm>
          <a:prstGeom prst="rect">
            <a:avLst/>
          </a:prstGeom>
          <a:noFill/>
          <a:ln>
            <a:noFill/>
          </a:ln>
        </p:spPr>
      </p:pic>
      <p:pic>
        <p:nvPicPr>
          <p:cNvPr id="481" name="Google Shape;481;p63"/>
          <p:cNvPicPr preferRelativeResize="0"/>
          <p:nvPr/>
        </p:nvPicPr>
        <p:blipFill>
          <a:blip r:embed="rId4">
            <a:alphaModFix/>
          </a:blip>
          <a:stretch>
            <a:fillRect/>
          </a:stretch>
        </p:blipFill>
        <p:spPr>
          <a:xfrm>
            <a:off x="3804354" y="1903600"/>
            <a:ext cx="4259392" cy="2867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4"/>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4"/>
          <p:cNvSpPr/>
          <p:nvPr/>
        </p:nvSpPr>
        <p:spPr>
          <a:xfrm>
            <a:off x="2680200" y="1318220"/>
            <a:ext cx="9768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1972</a:t>
            </a:r>
            <a:endParaRPr sz="1400" strike="noStrike"/>
          </a:p>
        </p:txBody>
      </p:sp>
      <p:sp>
        <p:nvSpPr>
          <p:cNvPr id="488" name="Google Shape;488;p64"/>
          <p:cNvSpPr/>
          <p:nvPr/>
        </p:nvSpPr>
        <p:spPr>
          <a:xfrm>
            <a:off x="3411360" y="1259280"/>
            <a:ext cx="51297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Introduction of the </a:t>
            </a:r>
            <a:r>
              <a:rPr b="1" i="1" lang="en-US" sz="1400" strike="noStrike">
                <a:solidFill>
                  <a:srgbClr val="000000"/>
                </a:solidFill>
              </a:rPr>
              <a:t>C</a:t>
            </a:r>
            <a:r>
              <a:rPr b="1" lang="en-US" sz="1400" strike="noStrike">
                <a:solidFill>
                  <a:srgbClr val="000000"/>
                </a:solidFill>
              </a:rPr>
              <a:t> programming language</a:t>
            </a:r>
            <a:endParaRPr b="1" sz="1400" strike="noStrike"/>
          </a:p>
        </p:txBody>
      </p:sp>
      <p:sp>
        <p:nvSpPr>
          <p:cNvPr id="489" name="Google Shape;489;p64"/>
          <p:cNvSpPr/>
          <p:nvPr/>
        </p:nvSpPr>
        <p:spPr>
          <a:xfrm>
            <a:off x="2680210" y="2012655"/>
            <a:ext cx="12786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1990 -</a:t>
            </a:r>
            <a:endParaRPr sz="1400" strike="noStrike"/>
          </a:p>
        </p:txBody>
      </p:sp>
      <p:sp>
        <p:nvSpPr>
          <p:cNvPr id="490" name="Google Shape;490;p64"/>
          <p:cNvSpPr/>
          <p:nvPr/>
        </p:nvSpPr>
        <p:spPr>
          <a:xfrm>
            <a:off x="3425410" y="1927255"/>
            <a:ext cx="4771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Development of the WWW at CERN, Switzerland</a:t>
            </a:r>
            <a:endParaRPr b="1" sz="1400" strike="noStrike"/>
          </a:p>
        </p:txBody>
      </p:sp>
      <p:sp>
        <p:nvSpPr>
          <p:cNvPr id="491" name="Google Shape;491;p64"/>
          <p:cNvSpPr/>
          <p:nvPr/>
        </p:nvSpPr>
        <p:spPr>
          <a:xfrm>
            <a:off x="2697490" y="1692975"/>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1980</a:t>
            </a:r>
            <a:endParaRPr sz="1400" strike="noStrike"/>
          </a:p>
        </p:txBody>
      </p:sp>
      <p:sp>
        <p:nvSpPr>
          <p:cNvPr id="492" name="Google Shape;492;p64"/>
          <p:cNvSpPr/>
          <p:nvPr/>
        </p:nvSpPr>
        <p:spPr>
          <a:xfrm>
            <a:off x="3435130" y="1608115"/>
            <a:ext cx="15546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IBM PC delivered</a:t>
            </a:r>
            <a:endParaRPr b="1" sz="1400" strike="noStrike"/>
          </a:p>
        </p:txBody>
      </p:sp>
      <p:sp>
        <p:nvSpPr>
          <p:cNvPr id="493" name="Google Shape;493;p64"/>
          <p:cNvSpPr/>
          <p:nvPr/>
        </p:nvSpPr>
        <p:spPr>
          <a:xfrm>
            <a:off x="0" y="236790"/>
            <a:ext cx="5670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4"/>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The PC era</a:t>
            </a:r>
            <a:endParaRPr sz="2400" strike="noStrike"/>
          </a:p>
        </p:txBody>
      </p:sp>
      <p:pic>
        <p:nvPicPr>
          <p:cNvPr id="495" name="Google Shape;495;p64"/>
          <p:cNvPicPr preferRelativeResize="0"/>
          <p:nvPr/>
        </p:nvPicPr>
        <p:blipFill>
          <a:blip r:embed="rId3">
            <a:alphaModFix/>
          </a:blip>
          <a:stretch>
            <a:fillRect/>
          </a:stretch>
        </p:blipFill>
        <p:spPr>
          <a:xfrm>
            <a:off x="199085" y="1229580"/>
            <a:ext cx="2034734" cy="2684345"/>
          </a:xfrm>
          <a:prstGeom prst="rect">
            <a:avLst/>
          </a:prstGeom>
          <a:noFill/>
          <a:ln>
            <a:noFill/>
          </a:ln>
        </p:spPr>
      </p:pic>
      <p:pic>
        <p:nvPicPr>
          <p:cNvPr id="496" name="Google Shape;496;p64"/>
          <p:cNvPicPr preferRelativeResize="0"/>
          <p:nvPr/>
        </p:nvPicPr>
        <p:blipFill>
          <a:blip r:embed="rId4">
            <a:alphaModFix/>
          </a:blip>
          <a:stretch>
            <a:fillRect/>
          </a:stretch>
        </p:blipFill>
        <p:spPr>
          <a:xfrm>
            <a:off x="2424175" y="2417172"/>
            <a:ext cx="2865875" cy="2149406"/>
          </a:xfrm>
          <a:prstGeom prst="rect">
            <a:avLst/>
          </a:prstGeom>
          <a:noFill/>
          <a:ln>
            <a:noFill/>
          </a:ln>
        </p:spPr>
      </p:pic>
      <p:pic>
        <p:nvPicPr>
          <p:cNvPr id="497" name="Google Shape;497;p64"/>
          <p:cNvPicPr preferRelativeResize="0"/>
          <p:nvPr/>
        </p:nvPicPr>
        <p:blipFill rotWithShape="1">
          <a:blip r:embed="rId5">
            <a:alphaModFix/>
          </a:blip>
          <a:srcRect b="0" l="15316" r="15565" t="0"/>
          <a:stretch/>
        </p:blipFill>
        <p:spPr>
          <a:xfrm>
            <a:off x="5480375" y="2306750"/>
            <a:ext cx="2865874" cy="2505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5"/>
          <p:cNvSpPr/>
          <p:nvPr/>
        </p:nvSpPr>
        <p:spPr>
          <a:xfrm>
            <a:off x="4603240" y="1004780"/>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1997</a:t>
            </a:r>
            <a:endParaRPr sz="1400" strike="noStrike"/>
          </a:p>
        </p:txBody>
      </p:sp>
      <p:sp>
        <p:nvSpPr>
          <p:cNvPr id="504" name="Google Shape;504;p65"/>
          <p:cNvSpPr/>
          <p:nvPr/>
        </p:nvSpPr>
        <p:spPr>
          <a:xfrm>
            <a:off x="5398860" y="1004775"/>
            <a:ext cx="55236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Deep Blue beats Gary Kasparov	</a:t>
            </a:r>
            <a:endParaRPr b="1" sz="1400" strike="noStrike"/>
          </a:p>
        </p:txBody>
      </p:sp>
      <p:sp>
        <p:nvSpPr>
          <p:cNvPr id="505" name="Google Shape;505;p65"/>
          <p:cNvSpPr/>
          <p:nvPr/>
        </p:nvSpPr>
        <p:spPr>
          <a:xfrm>
            <a:off x="4603250" y="1366720"/>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400" strike="noStrike">
                <a:solidFill>
                  <a:srgbClr val="000000"/>
                </a:solidFill>
              </a:rPr>
              <a:t>2016</a:t>
            </a:r>
            <a:endParaRPr sz="1400" strike="noStrike"/>
          </a:p>
        </p:txBody>
      </p:sp>
      <p:sp>
        <p:nvSpPr>
          <p:cNvPr id="506" name="Google Shape;506;p65"/>
          <p:cNvSpPr/>
          <p:nvPr/>
        </p:nvSpPr>
        <p:spPr>
          <a:xfrm>
            <a:off x="5422252" y="1366725"/>
            <a:ext cx="25434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400" strike="noStrike">
                <a:solidFill>
                  <a:srgbClr val="000000"/>
                </a:solidFill>
              </a:rPr>
              <a:t>AlphaGo beats Lee Sedol</a:t>
            </a:r>
            <a:endParaRPr b="1" sz="1400" strike="noStrike"/>
          </a:p>
        </p:txBody>
      </p:sp>
      <p:sp>
        <p:nvSpPr>
          <p:cNvPr id="507" name="Google Shape;507;p65"/>
          <p:cNvSpPr/>
          <p:nvPr/>
        </p:nvSpPr>
        <p:spPr>
          <a:xfrm>
            <a:off x="0" y="236790"/>
            <a:ext cx="56700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5"/>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The AI era</a:t>
            </a:r>
            <a:endParaRPr sz="2400" strike="noStrike"/>
          </a:p>
        </p:txBody>
      </p:sp>
      <p:sp>
        <p:nvSpPr>
          <p:cNvPr id="509" name="Google Shape;509;p65"/>
          <p:cNvSpPr/>
          <p:nvPr/>
        </p:nvSpPr>
        <p:spPr>
          <a:xfrm>
            <a:off x="4579850" y="1728670"/>
            <a:ext cx="8190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a:t>2022</a:t>
            </a:r>
            <a:endParaRPr sz="1400" strike="noStrike"/>
          </a:p>
        </p:txBody>
      </p:sp>
      <p:sp>
        <p:nvSpPr>
          <p:cNvPr id="510" name="Google Shape;510;p65"/>
          <p:cNvSpPr/>
          <p:nvPr/>
        </p:nvSpPr>
        <p:spPr>
          <a:xfrm>
            <a:off x="5398849" y="1728675"/>
            <a:ext cx="3262200" cy="2271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a:t>AI becomes popular with ChatGPT</a:t>
            </a:r>
            <a:endParaRPr b="1" sz="1400" strike="noStrike"/>
          </a:p>
        </p:txBody>
      </p:sp>
      <p:pic>
        <p:nvPicPr>
          <p:cNvPr id="511" name="Google Shape;511;p65"/>
          <p:cNvPicPr preferRelativeResize="0"/>
          <p:nvPr/>
        </p:nvPicPr>
        <p:blipFill>
          <a:blip r:embed="rId3">
            <a:alphaModFix/>
          </a:blip>
          <a:stretch>
            <a:fillRect/>
          </a:stretch>
        </p:blipFill>
        <p:spPr>
          <a:xfrm>
            <a:off x="440375" y="929376"/>
            <a:ext cx="3667400" cy="2053750"/>
          </a:xfrm>
          <a:prstGeom prst="rect">
            <a:avLst/>
          </a:prstGeom>
          <a:noFill/>
          <a:ln>
            <a:noFill/>
          </a:ln>
        </p:spPr>
      </p:pic>
      <p:pic>
        <p:nvPicPr>
          <p:cNvPr id="512" name="Google Shape;512;p65"/>
          <p:cNvPicPr preferRelativeResize="0"/>
          <p:nvPr/>
        </p:nvPicPr>
        <p:blipFill>
          <a:blip r:embed="rId4">
            <a:alphaModFix/>
          </a:blip>
          <a:stretch>
            <a:fillRect/>
          </a:stretch>
        </p:blipFill>
        <p:spPr>
          <a:xfrm>
            <a:off x="4290350" y="2108170"/>
            <a:ext cx="4701250" cy="2644453"/>
          </a:xfrm>
          <a:prstGeom prst="rect">
            <a:avLst/>
          </a:prstGeom>
          <a:noFill/>
          <a:ln>
            <a:noFill/>
          </a:ln>
        </p:spPr>
      </p:pic>
      <p:pic>
        <p:nvPicPr>
          <p:cNvPr id="513" name="Google Shape;513;p65"/>
          <p:cNvPicPr preferRelativeResize="0"/>
          <p:nvPr/>
        </p:nvPicPr>
        <p:blipFill>
          <a:blip r:embed="rId5">
            <a:alphaModFix/>
          </a:blip>
          <a:stretch>
            <a:fillRect/>
          </a:stretch>
        </p:blipFill>
        <p:spPr>
          <a:xfrm>
            <a:off x="725575" y="3152426"/>
            <a:ext cx="2857500" cy="1600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6"/>
          <p:cNvSpPr/>
          <p:nvPr/>
        </p:nvSpPr>
        <p:spPr>
          <a:xfrm>
            <a:off x="0" y="236790"/>
            <a:ext cx="48972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6"/>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Subfields of Computer Science</a:t>
            </a:r>
            <a:endParaRPr sz="2400" strike="noStrike"/>
          </a:p>
        </p:txBody>
      </p:sp>
      <p:sp>
        <p:nvSpPr>
          <p:cNvPr id="521" name="Google Shape;521;p66"/>
          <p:cNvSpPr/>
          <p:nvPr/>
        </p:nvSpPr>
        <p:spPr>
          <a:xfrm>
            <a:off x="495225" y="950875"/>
            <a:ext cx="4261200" cy="10608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800" strike="noStrike">
                <a:solidFill>
                  <a:srgbClr val="000000"/>
                </a:solidFill>
              </a:rPr>
              <a:t>Computer Engineering</a:t>
            </a:r>
            <a:endParaRPr b="1" sz="18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Microprocessor technology</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Computer architecture</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Communication between machines</a:t>
            </a:r>
            <a:endParaRPr i="0" sz="1600" u="none" cap="none" strike="noStrike"/>
          </a:p>
        </p:txBody>
      </p:sp>
      <p:pic>
        <p:nvPicPr>
          <p:cNvPr id="522" name="Google Shape;522;p66"/>
          <p:cNvPicPr preferRelativeResize="0"/>
          <p:nvPr/>
        </p:nvPicPr>
        <p:blipFill>
          <a:blip r:embed="rId3">
            <a:alphaModFix/>
          </a:blip>
          <a:stretch>
            <a:fillRect/>
          </a:stretch>
        </p:blipFill>
        <p:spPr>
          <a:xfrm>
            <a:off x="495225" y="2617975"/>
            <a:ext cx="3607900" cy="1615475"/>
          </a:xfrm>
          <a:prstGeom prst="rect">
            <a:avLst/>
          </a:prstGeom>
          <a:noFill/>
          <a:ln>
            <a:noFill/>
          </a:ln>
        </p:spPr>
      </p:pic>
      <p:pic>
        <p:nvPicPr>
          <p:cNvPr id="523" name="Google Shape;523;p66"/>
          <p:cNvPicPr preferRelativeResize="0"/>
          <p:nvPr/>
        </p:nvPicPr>
        <p:blipFill>
          <a:blip r:embed="rId4">
            <a:alphaModFix/>
          </a:blip>
          <a:stretch>
            <a:fillRect/>
          </a:stretch>
        </p:blipFill>
        <p:spPr>
          <a:xfrm>
            <a:off x="5186213" y="950875"/>
            <a:ext cx="3326025" cy="2314900"/>
          </a:xfrm>
          <a:prstGeom prst="rect">
            <a:avLst/>
          </a:prstGeom>
          <a:noFill/>
          <a:ln>
            <a:noFill/>
          </a:ln>
        </p:spPr>
      </p:pic>
      <p:pic>
        <p:nvPicPr>
          <p:cNvPr id="524" name="Google Shape;524;p66"/>
          <p:cNvPicPr preferRelativeResize="0"/>
          <p:nvPr/>
        </p:nvPicPr>
        <p:blipFill>
          <a:blip r:embed="rId5">
            <a:alphaModFix/>
          </a:blip>
          <a:stretch>
            <a:fillRect/>
          </a:stretch>
        </p:blipFill>
        <p:spPr>
          <a:xfrm>
            <a:off x="4263978" y="3548150"/>
            <a:ext cx="4315118" cy="1060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p:nvPr/>
        </p:nvSpPr>
        <p:spPr>
          <a:xfrm>
            <a:off x="0" y="236800"/>
            <a:ext cx="35397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1"/>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a:t>My Research Topics</a:t>
            </a:r>
            <a:endParaRPr i="0" sz="2400" u="none" cap="none" strike="noStrike"/>
          </a:p>
        </p:txBody>
      </p:sp>
      <p:pic>
        <p:nvPicPr>
          <p:cNvPr id="169" name="Google Shape;169;p31"/>
          <p:cNvPicPr preferRelativeResize="0"/>
          <p:nvPr/>
        </p:nvPicPr>
        <p:blipFill rotWithShape="1">
          <a:blip r:embed="rId3">
            <a:alphaModFix/>
          </a:blip>
          <a:srcRect b="0" l="0" r="0" t="5482"/>
          <a:stretch/>
        </p:blipFill>
        <p:spPr>
          <a:xfrm>
            <a:off x="540663" y="865425"/>
            <a:ext cx="8062677" cy="39414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7"/>
          <p:cNvSpPr/>
          <p:nvPr/>
        </p:nvSpPr>
        <p:spPr>
          <a:xfrm>
            <a:off x="0" y="236790"/>
            <a:ext cx="48972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7"/>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Subfields of Computer Science</a:t>
            </a:r>
            <a:endParaRPr sz="2400" strike="noStrike"/>
          </a:p>
        </p:txBody>
      </p:sp>
      <p:sp>
        <p:nvSpPr>
          <p:cNvPr id="532" name="Google Shape;532;p67"/>
          <p:cNvSpPr/>
          <p:nvPr/>
        </p:nvSpPr>
        <p:spPr>
          <a:xfrm>
            <a:off x="537200" y="1031025"/>
            <a:ext cx="4430400" cy="10608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700" strike="noStrike">
                <a:solidFill>
                  <a:srgbClr val="000000"/>
                </a:solidFill>
              </a:rPr>
              <a:t>Theoretical Computer Science</a:t>
            </a:r>
            <a:endParaRPr b="1" sz="17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Automata theory and formal languages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Complexity theory</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Quantum computing</a:t>
            </a:r>
            <a:endParaRPr i="0" sz="1600" u="none" cap="none" strike="noStrike"/>
          </a:p>
        </p:txBody>
      </p:sp>
      <p:pic>
        <p:nvPicPr>
          <p:cNvPr id="533" name="Google Shape;533;p67"/>
          <p:cNvPicPr preferRelativeResize="0"/>
          <p:nvPr/>
        </p:nvPicPr>
        <p:blipFill rotWithShape="1">
          <a:blip r:embed="rId3">
            <a:alphaModFix/>
          </a:blip>
          <a:srcRect b="16603" l="5633" r="6338" t="21350"/>
          <a:stretch/>
        </p:blipFill>
        <p:spPr>
          <a:xfrm>
            <a:off x="5138525" y="3390725"/>
            <a:ext cx="3469199" cy="1375500"/>
          </a:xfrm>
          <a:prstGeom prst="rect">
            <a:avLst/>
          </a:prstGeom>
          <a:noFill/>
          <a:ln>
            <a:noFill/>
          </a:ln>
        </p:spPr>
      </p:pic>
      <p:pic>
        <p:nvPicPr>
          <p:cNvPr id="534" name="Google Shape;534;p67"/>
          <p:cNvPicPr preferRelativeResize="0"/>
          <p:nvPr/>
        </p:nvPicPr>
        <p:blipFill>
          <a:blip r:embed="rId4">
            <a:alphaModFix/>
          </a:blip>
          <a:stretch>
            <a:fillRect/>
          </a:stretch>
        </p:blipFill>
        <p:spPr>
          <a:xfrm>
            <a:off x="4967600" y="925450"/>
            <a:ext cx="3956449" cy="2421663"/>
          </a:xfrm>
          <a:prstGeom prst="rect">
            <a:avLst/>
          </a:prstGeom>
          <a:noFill/>
          <a:ln>
            <a:noFill/>
          </a:ln>
        </p:spPr>
      </p:pic>
      <p:pic>
        <p:nvPicPr>
          <p:cNvPr id="535" name="Google Shape;535;p67"/>
          <p:cNvPicPr preferRelativeResize="0"/>
          <p:nvPr/>
        </p:nvPicPr>
        <p:blipFill>
          <a:blip r:embed="rId5">
            <a:alphaModFix/>
          </a:blip>
          <a:stretch>
            <a:fillRect/>
          </a:stretch>
        </p:blipFill>
        <p:spPr>
          <a:xfrm>
            <a:off x="899225" y="2559925"/>
            <a:ext cx="3309450" cy="2206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8"/>
          <p:cNvSpPr/>
          <p:nvPr/>
        </p:nvSpPr>
        <p:spPr>
          <a:xfrm>
            <a:off x="0" y="236790"/>
            <a:ext cx="48972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8"/>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Subfields of Computer Science</a:t>
            </a:r>
            <a:endParaRPr sz="2400" strike="noStrike"/>
          </a:p>
        </p:txBody>
      </p:sp>
      <p:sp>
        <p:nvSpPr>
          <p:cNvPr id="543" name="Google Shape;543;p68"/>
          <p:cNvSpPr/>
          <p:nvPr/>
        </p:nvSpPr>
        <p:spPr>
          <a:xfrm>
            <a:off x="536701" y="972325"/>
            <a:ext cx="3823800" cy="14949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700" strike="noStrike">
                <a:solidFill>
                  <a:srgbClr val="000000"/>
                </a:solidFill>
              </a:rPr>
              <a:t>Applied Computer Science</a:t>
            </a:r>
            <a:endParaRPr b="1" sz="17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Programming languages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Algorithms and data structures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Operating systems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Databases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Software development</a:t>
            </a:r>
            <a:endParaRPr i="0" sz="1600" u="none" cap="none" strike="noStrike"/>
          </a:p>
        </p:txBody>
      </p:sp>
      <p:pic>
        <p:nvPicPr>
          <p:cNvPr id="544" name="Google Shape;544;p68"/>
          <p:cNvPicPr preferRelativeResize="0"/>
          <p:nvPr/>
        </p:nvPicPr>
        <p:blipFill rotWithShape="1">
          <a:blip r:embed="rId3">
            <a:alphaModFix/>
          </a:blip>
          <a:srcRect b="20504" l="0" r="0" t="10805"/>
          <a:stretch/>
        </p:blipFill>
        <p:spPr>
          <a:xfrm>
            <a:off x="4783050" y="1152575"/>
            <a:ext cx="3823800" cy="1314642"/>
          </a:xfrm>
          <a:prstGeom prst="rect">
            <a:avLst/>
          </a:prstGeom>
          <a:noFill/>
          <a:ln>
            <a:noFill/>
          </a:ln>
        </p:spPr>
      </p:pic>
      <p:pic>
        <p:nvPicPr>
          <p:cNvPr id="545" name="Google Shape;545;p68"/>
          <p:cNvPicPr preferRelativeResize="0"/>
          <p:nvPr/>
        </p:nvPicPr>
        <p:blipFill>
          <a:blip r:embed="rId4">
            <a:alphaModFix/>
          </a:blip>
          <a:stretch>
            <a:fillRect/>
          </a:stretch>
        </p:blipFill>
        <p:spPr>
          <a:xfrm>
            <a:off x="5106901" y="2467217"/>
            <a:ext cx="3176094" cy="2371484"/>
          </a:xfrm>
          <a:prstGeom prst="rect">
            <a:avLst/>
          </a:prstGeom>
          <a:noFill/>
          <a:ln>
            <a:noFill/>
          </a:ln>
        </p:spPr>
      </p:pic>
      <p:pic>
        <p:nvPicPr>
          <p:cNvPr id="546" name="Google Shape;546;p68"/>
          <p:cNvPicPr preferRelativeResize="0"/>
          <p:nvPr/>
        </p:nvPicPr>
        <p:blipFill rotWithShape="1">
          <a:blip r:embed="rId5">
            <a:alphaModFix/>
          </a:blip>
          <a:srcRect b="6425" l="0" r="0" t="17805"/>
          <a:stretch/>
        </p:blipFill>
        <p:spPr>
          <a:xfrm>
            <a:off x="872375" y="2966425"/>
            <a:ext cx="3557223" cy="1796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9"/>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9"/>
          <p:cNvSpPr/>
          <p:nvPr/>
        </p:nvSpPr>
        <p:spPr>
          <a:xfrm>
            <a:off x="0" y="236790"/>
            <a:ext cx="48972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9"/>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Subfields of Computer Science</a:t>
            </a:r>
            <a:endParaRPr sz="2400" strike="noStrike"/>
          </a:p>
        </p:txBody>
      </p:sp>
      <p:sp>
        <p:nvSpPr>
          <p:cNvPr id="554" name="Google Shape;554;p69"/>
          <p:cNvSpPr/>
          <p:nvPr/>
        </p:nvSpPr>
        <p:spPr>
          <a:xfrm>
            <a:off x="573165" y="899985"/>
            <a:ext cx="3034500" cy="27402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800" strike="noStrike">
                <a:solidFill>
                  <a:srgbClr val="000000"/>
                </a:solidFill>
              </a:rPr>
              <a:t>Interdisciplinary Fields</a:t>
            </a:r>
            <a:endParaRPr b="1" sz="1800"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Business informatics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Computer vision</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Artificial intelligence</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Computational linguistics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Bioinformatics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Medical informatics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Media informatics</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i="0" lang="en-US" sz="1600" u="none" cap="none" strike="noStrike">
                <a:solidFill>
                  <a:srgbClr val="000000"/>
                </a:solidFill>
              </a:rPr>
              <a:t>Human-Computer Interaction (HCI)</a:t>
            </a:r>
            <a:endParaRPr i="0" sz="1600" u="none" cap="none" strike="noStrike"/>
          </a:p>
          <a:p>
            <a:pPr indent="-297100" lvl="1" marL="743040" marR="0" rtl="0" algn="l">
              <a:lnSpc>
                <a:spcPct val="100000"/>
              </a:lnSpc>
              <a:spcBef>
                <a:spcPts val="601"/>
              </a:spcBef>
              <a:spcAft>
                <a:spcPts val="0"/>
              </a:spcAft>
              <a:buClr>
                <a:srgbClr val="000000"/>
              </a:buClr>
              <a:buSzPts val="1600"/>
              <a:buChar char="-"/>
            </a:pPr>
            <a:r>
              <a:rPr b="1" i="0" lang="en-US" sz="1600" u="none" cap="none" strike="noStrike">
                <a:solidFill>
                  <a:srgbClr val="000000"/>
                </a:solidFill>
              </a:rPr>
              <a:t>Computational Social Science</a:t>
            </a:r>
            <a:endParaRPr i="0" sz="1600" u="none" cap="none" strike="noStrike"/>
          </a:p>
        </p:txBody>
      </p:sp>
      <p:pic>
        <p:nvPicPr>
          <p:cNvPr id="555" name="Google Shape;555;p69"/>
          <p:cNvPicPr preferRelativeResize="0"/>
          <p:nvPr/>
        </p:nvPicPr>
        <p:blipFill>
          <a:blip r:embed="rId3">
            <a:alphaModFix/>
          </a:blip>
          <a:stretch>
            <a:fillRect/>
          </a:stretch>
        </p:blipFill>
        <p:spPr>
          <a:xfrm>
            <a:off x="4424600" y="899975"/>
            <a:ext cx="3200000" cy="1806643"/>
          </a:xfrm>
          <a:prstGeom prst="rect">
            <a:avLst/>
          </a:prstGeom>
          <a:noFill/>
          <a:ln>
            <a:noFill/>
          </a:ln>
        </p:spPr>
      </p:pic>
      <p:pic>
        <p:nvPicPr>
          <p:cNvPr id="556" name="Google Shape;556;p69"/>
          <p:cNvPicPr preferRelativeResize="0"/>
          <p:nvPr/>
        </p:nvPicPr>
        <p:blipFill>
          <a:blip r:embed="rId4">
            <a:alphaModFix/>
          </a:blip>
          <a:stretch>
            <a:fillRect/>
          </a:stretch>
        </p:blipFill>
        <p:spPr>
          <a:xfrm>
            <a:off x="4424601" y="2938100"/>
            <a:ext cx="3200000" cy="1687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0"/>
          <p:cNvSpPr/>
          <p:nvPr/>
        </p:nvSpPr>
        <p:spPr>
          <a:xfrm>
            <a:off x="3159720" y="2113020"/>
            <a:ext cx="2558400" cy="1005900"/>
          </a:xfrm>
          <a:prstGeom prst="ellipse">
            <a:avLst/>
          </a:prstGeom>
          <a:solidFill>
            <a:srgbClr val="A5E0F3"/>
          </a:solidFill>
          <a:ln>
            <a:noFill/>
          </a:ln>
          <a:effectLst>
            <a:outerShdw blurRad="381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0"/>
          <p:cNvSpPr/>
          <p:nvPr/>
        </p:nvSpPr>
        <p:spPr>
          <a:xfrm>
            <a:off x="0" y="236790"/>
            <a:ext cx="48972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0"/>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Subfields of Computer Science</a:t>
            </a:r>
            <a:endParaRPr sz="2400" strike="noStrike"/>
          </a:p>
        </p:txBody>
      </p:sp>
      <p:sp>
        <p:nvSpPr>
          <p:cNvPr id="565" name="Google Shape;565;p70"/>
          <p:cNvSpPr/>
          <p:nvPr/>
        </p:nvSpPr>
        <p:spPr>
          <a:xfrm>
            <a:off x="3305160" y="2477790"/>
            <a:ext cx="2273100" cy="2730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1" lang="en-US" sz="1800" strike="noStrike">
                <a:solidFill>
                  <a:srgbClr val="000000"/>
                </a:solidFill>
              </a:rPr>
              <a:t>Computer Science</a:t>
            </a:r>
            <a:endParaRPr sz="1800" strike="noStrike"/>
          </a:p>
        </p:txBody>
      </p:sp>
      <p:sp>
        <p:nvSpPr>
          <p:cNvPr id="566" name="Google Shape;566;p70"/>
          <p:cNvSpPr/>
          <p:nvPr/>
        </p:nvSpPr>
        <p:spPr>
          <a:xfrm>
            <a:off x="6108840" y="1201660"/>
            <a:ext cx="3034500" cy="27402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600" strike="noStrike">
                <a:solidFill>
                  <a:srgbClr val="000000"/>
                </a:solidFill>
              </a:rPr>
              <a:t>Interdisciplinary Fields</a:t>
            </a:r>
            <a:endParaRPr sz="1600"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Business informatics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Computer vision</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Artificial intelligence</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Computational linguistics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Bioinformatics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Medical informatics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Media informatics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Human-Computer Interaction (HCI)</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b="1" i="0" lang="en-US" sz="1400" u="none" cap="none" strike="noStrike">
                <a:solidFill>
                  <a:srgbClr val="000000"/>
                </a:solidFill>
              </a:rPr>
              <a:t>Computational Social Science</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and much more …</a:t>
            </a:r>
            <a:endParaRPr i="0" sz="1400" u="none" cap="none" strike="noStrike"/>
          </a:p>
        </p:txBody>
      </p:sp>
      <p:sp>
        <p:nvSpPr>
          <p:cNvPr id="567" name="Google Shape;567;p70"/>
          <p:cNvSpPr/>
          <p:nvPr/>
        </p:nvSpPr>
        <p:spPr>
          <a:xfrm>
            <a:off x="2980760" y="3308620"/>
            <a:ext cx="3128100" cy="10608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600" strike="noStrike">
                <a:solidFill>
                  <a:srgbClr val="000000"/>
                </a:solidFill>
              </a:rPr>
              <a:t>Theoretical Computer Science</a:t>
            </a:r>
            <a:endParaRPr sz="1600"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Automata theory and formal languages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Complexity theory</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Quantum computing</a:t>
            </a:r>
            <a:endParaRPr i="0" sz="1400" u="none" cap="none" strike="noStrike"/>
          </a:p>
        </p:txBody>
      </p:sp>
      <p:sp>
        <p:nvSpPr>
          <p:cNvPr id="568" name="Google Shape;568;p70"/>
          <p:cNvSpPr/>
          <p:nvPr/>
        </p:nvSpPr>
        <p:spPr>
          <a:xfrm>
            <a:off x="2471176" y="860363"/>
            <a:ext cx="3707400" cy="10608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600" strike="noStrike">
                <a:solidFill>
                  <a:srgbClr val="000000"/>
                </a:solidFill>
              </a:rPr>
              <a:t>Computer Engineering</a:t>
            </a:r>
            <a:endParaRPr sz="1600"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Microprocessor technology</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Computer architecture</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Communication between machines</a:t>
            </a:r>
            <a:endParaRPr i="0" sz="1400" u="none" cap="none" strike="noStrike"/>
          </a:p>
        </p:txBody>
      </p:sp>
      <p:sp>
        <p:nvSpPr>
          <p:cNvPr id="569" name="Google Shape;569;p70"/>
          <p:cNvSpPr/>
          <p:nvPr/>
        </p:nvSpPr>
        <p:spPr>
          <a:xfrm>
            <a:off x="117945" y="1892390"/>
            <a:ext cx="3187200" cy="14949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lang="en-US" sz="1600" strike="noStrike">
                <a:solidFill>
                  <a:srgbClr val="000000"/>
                </a:solidFill>
              </a:rPr>
              <a:t>Applied Computer Science</a:t>
            </a:r>
            <a:endParaRPr sz="1600"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Programming languages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Algorithms and data structures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Operating systems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Databases</a:t>
            </a:r>
            <a:endParaRPr i="0" sz="1400" u="none" cap="none" strike="noStrike"/>
          </a:p>
          <a:p>
            <a:pPr indent="-284400" lvl="1" marL="743040" marR="0" rtl="0" algn="l">
              <a:lnSpc>
                <a:spcPct val="100000"/>
              </a:lnSpc>
              <a:spcBef>
                <a:spcPts val="601"/>
              </a:spcBef>
              <a:spcAft>
                <a:spcPts val="0"/>
              </a:spcAft>
              <a:buClr>
                <a:srgbClr val="000000"/>
              </a:buClr>
              <a:buSzPts val="1400"/>
              <a:buChar char="-"/>
            </a:pPr>
            <a:r>
              <a:rPr i="0" lang="en-US" sz="1400" u="none" cap="none" strike="noStrike">
                <a:solidFill>
                  <a:srgbClr val="000000"/>
                </a:solidFill>
              </a:rPr>
              <a:t>Software development</a:t>
            </a:r>
            <a:endParaRPr i="0" sz="1400"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1"/>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1"/>
          <p:cNvSpPr/>
          <p:nvPr/>
        </p:nvSpPr>
        <p:spPr>
          <a:xfrm>
            <a:off x="0" y="236800"/>
            <a:ext cx="18273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1"/>
          <p:cNvSpPr/>
          <p:nvPr/>
        </p:nvSpPr>
        <p:spPr>
          <a:xfrm>
            <a:off x="272143" y="236800"/>
            <a:ext cx="1503300" cy="431700"/>
          </a:xfrm>
          <a:prstGeom prst="rect">
            <a:avLst/>
          </a:prstGeom>
          <a:noFill/>
          <a:ln>
            <a:noFill/>
          </a:ln>
        </p:spPr>
        <p:txBody>
          <a:bodyPr anchorCtr="0" anchor="ctr" bIns="45000" lIns="45700" spcFirstLastPara="1" rIns="45700" wrap="square" tIns="45000">
            <a:noAutofit/>
          </a:bodyPr>
          <a:lstStyle/>
          <a:p>
            <a:pPr indent="0" lvl="0" marL="0" rtl="0" algn="l">
              <a:spcBef>
                <a:spcPts val="1199"/>
              </a:spcBef>
              <a:spcAft>
                <a:spcPts val="0"/>
              </a:spcAft>
              <a:buNone/>
            </a:pPr>
            <a:r>
              <a:rPr lang="en-US" sz="2500">
                <a:solidFill>
                  <a:schemeClr val="dk1"/>
                </a:solidFill>
              </a:rPr>
              <a:t>Literature</a:t>
            </a:r>
            <a:endParaRPr i="0" sz="2400" u="none" cap="none" strike="noStrike">
              <a:solidFill>
                <a:schemeClr val="dk1"/>
              </a:solidFill>
            </a:endParaRPr>
          </a:p>
        </p:txBody>
      </p:sp>
      <p:sp>
        <p:nvSpPr>
          <p:cNvPr id="577" name="Google Shape;577;p71"/>
          <p:cNvSpPr/>
          <p:nvPr/>
        </p:nvSpPr>
        <p:spPr>
          <a:xfrm>
            <a:off x="583790" y="1220075"/>
            <a:ext cx="8398200" cy="1667400"/>
          </a:xfrm>
          <a:prstGeom prst="rect">
            <a:avLst/>
          </a:prstGeom>
          <a:noFill/>
          <a:ln>
            <a:noFill/>
          </a:ln>
        </p:spPr>
        <p:txBody>
          <a:bodyPr anchorCtr="0" anchor="t" bIns="45000" lIns="45700" spcFirstLastPara="1" rIns="45700" wrap="square" tIns="45000">
            <a:noAutofit/>
          </a:bodyPr>
          <a:lstStyle/>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Motivations and Objectives</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Course </a:t>
            </a:r>
            <a:r>
              <a:rPr i="0" lang="en-US" sz="2500" u="none" cap="none" strike="noStrike">
                <a:solidFill>
                  <a:schemeClr val="dk2"/>
                </a:solidFill>
              </a:rPr>
              <a:t>Overview</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Formalities</a:t>
            </a:r>
            <a:endParaRPr sz="2500">
              <a:solidFill>
                <a:schemeClr val="dk2"/>
              </a:solidFill>
            </a:endParaRPr>
          </a:p>
          <a:p>
            <a:pPr indent="-487509" lvl="0" marL="457200" marR="0" rtl="0" algn="l">
              <a:lnSpc>
                <a:spcPct val="100000"/>
              </a:lnSpc>
              <a:spcBef>
                <a:spcPts val="1199"/>
              </a:spcBef>
              <a:spcAft>
                <a:spcPts val="0"/>
              </a:spcAft>
              <a:buClr>
                <a:schemeClr val="dk2"/>
              </a:buClr>
              <a:buSzPts val="2500"/>
              <a:buAutoNum type="arabicPeriod"/>
            </a:pPr>
            <a:r>
              <a:rPr lang="en-US" sz="2500">
                <a:solidFill>
                  <a:schemeClr val="dk2"/>
                </a:solidFill>
              </a:rPr>
              <a:t>A Brief Introduction to </a:t>
            </a:r>
            <a:r>
              <a:rPr i="0" lang="en-US" sz="2500" u="none" cap="none" strike="noStrike">
                <a:solidFill>
                  <a:schemeClr val="dk2"/>
                </a:solidFill>
              </a:rPr>
              <a:t>Computer Science</a:t>
            </a:r>
            <a:endParaRPr i="0" sz="2500" u="none" cap="none" strike="noStrike">
              <a:solidFill>
                <a:schemeClr val="dk2"/>
              </a:solidFill>
            </a:endParaRPr>
          </a:p>
          <a:p>
            <a:pPr indent="-487509" lvl="0" marL="457200" marR="0" rtl="0" algn="l">
              <a:lnSpc>
                <a:spcPct val="100000"/>
              </a:lnSpc>
              <a:spcBef>
                <a:spcPts val="1199"/>
              </a:spcBef>
              <a:spcAft>
                <a:spcPts val="0"/>
              </a:spcAft>
              <a:buClr>
                <a:schemeClr val="dk1"/>
              </a:buClr>
              <a:buSzPts val="2500"/>
              <a:buAutoNum type="arabicPeriod"/>
            </a:pPr>
            <a:r>
              <a:rPr i="0" lang="en-US" sz="2500" u="none" cap="none" strike="noStrike">
                <a:solidFill>
                  <a:schemeClr val="dk1"/>
                </a:solidFill>
              </a:rPr>
              <a:t>Literature</a:t>
            </a:r>
            <a:endParaRPr i="0" sz="2500" u="none" cap="none" strike="noStrike">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2"/>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2"/>
          <p:cNvSpPr/>
          <p:nvPr/>
        </p:nvSpPr>
        <p:spPr>
          <a:xfrm>
            <a:off x="0" y="236790"/>
            <a:ext cx="20994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2"/>
          <p:cNvSpPr/>
          <p:nvPr/>
        </p:nvSpPr>
        <p:spPr>
          <a:xfrm>
            <a:off x="372240" y="772200"/>
            <a:ext cx="8398200" cy="4006500"/>
          </a:xfrm>
          <a:prstGeom prst="rect">
            <a:avLst/>
          </a:prstGeom>
          <a:noFill/>
          <a:ln>
            <a:noFill/>
          </a:ln>
        </p:spPr>
        <p:txBody>
          <a:bodyPr anchorCtr="0" anchor="t" bIns="45000" lIns="45700" spcFirstLastPara="1" rIns="45700" wrap="square" tIns="45000">
            <a:noAutofit/>
          </a:bodyPr>
          <a:lstStyle/>
          <a:p>
            <a:pPr indent="-271700" lvl="0" marL="285840" marR="0" rtl="0" algn="l">
              <a:lnSpc>
                <a:spcPct val="100000"/>
              </a:lnSpc>
              <a:spcBef>
                <a:spcPts val="0"/>
              </a:spcBef>
              <a:spcAft>
                <a:spcPts val="0"/>
              </a:spcAft>
              <a:buClr>
                <a:srgbClr val="000000"/>
              </a:buClr>
              <a:buSzPts val="1400"/>
              <a:buChar char="•"/>
            </a:pPr>
            <a:r>
              <a:rPr lang="en-US" strike="noStrike">
                <a:solidFill>
                  <a:srgbClr val="000000"/>
                </a:solidFill>
              </a:rPr>
              <a:t>No one book that covers the content of the course, specific references for each topic provided with each lecture.</a:t>
            </a:r>
            <a:endParaRPr strike="noStrike"/>
          </a:p>
          <a:p>
            <a:pPr indent="-271700" lvl="0" marL="285840" marR="0" rtl="0" algn="l">
              <a:lnSpc>
                <a:spcPct val="100000"/>
              </a:lnSpc>
              <a:spcBef>
                <a:spcPts val="1199"/>
              </a:spcBef>
              <a:spcAft>
                <a:spcPts val="0"/>
              </a:spcAft>
              <a:buClr>
                <a:srgbClr val="000000"/>
              </a:buClr>
              <a:buSzPts val="1400"/>
              <a:buChar char="•"/>
            </a:pPr>
            <a:r>
              <a:rPr lang="en-US" strike="noStrike">
                <a:solidFill>
                  <a:srgbClr val="000000"/>
                </a:solidFill>
              </a:rPr>
              <a:t>Two broader reference books complement the content taught in the lectures</a:t>
            </a:r>
            <a:endParaRPr strike="noStrike"/>
          </a:p>
          <a:p>
            <a:pPr indent="-317500" lvl="0" marL="457200" marR="0" rtl="0" algn="l">
              <a:lnSpc>
                <a:spcPct val="100000"/>
              </a:lnSpc>
              <a:spcBef>
                <a:spcPts val="0"/>
              </a:spcBef>
              <a:spcAft>
                <a:spcPts val="0"/>
              </a:spcAft>
              <a:buSzPts val="1400"/>
              <a:buChar char="•"/>
            </a:pPr>
            <a:r>
              <a:rPr i="0" lang="en-US" u="none" cap="none" strike="noStrike">
                <a:solidFill>
                  <a:srgbClr val="000000"/>
                </a:solidFill>
              </a:rPr>
              <a:t>‘Introduction to Computing - Explorations in Language, Logic, and Machines’ by Evans</a:t>
            </a:r>
            <a:br>
              <a:rPr i="0" lang="en-US" u="none" cap="none" strike="noStrike"/>
            </a:br>
            <a:r>
              <a:rPr i="0" lang="en-US" u="none" cap="none" strike="noStrike">
                <a:solidFill>
                  <a:srgbClr val="000000"/>
                </a:solidFill>
              </a:rPr>
              <a:t>(ISBN: 1-4636-8747-8)</a:t>
            </a:r>
            <a:endParaRPr/>
          </a:p>
          <a:p>
            <a:pPr indent="-317500" lvl="0" marL="457200" marR="0" rtl="0" algn="l">
              <a:lnSpc>
                <a:spcPct val="100000"/>
              </a:lnSpc>
              <a:spcBef>
                <a:spcPts val="0"/>
              </a:spcBef>
              <a:spcAft>
                <a:spcPts val="0"/>
              </a:spcAft>
              <a:buClr>
                <a:srgbClr val="000000"/>
              </a:buClr>
              <a:buSzPts val="1400"/>
              <a:buChar char="•"/>
            </a:pPr>
            <a:r>
              <a:rPr i="0" lang="en-US" u="none" cap="none" strike="noStrike">
                <a:solidFill>
                  <a:srgbClr val="000000"/>
                </a:solidFill>
              </a:rPr>
              <a:t>Algorithms Unlocked by Thomas H. Cormen (ISBN: 978-0-262-51880-2)</a:t>
            </a:r>
            <a:endParaRPr/>
          </a:p>
          <a:p>
            <a:pPr indent="-317500" lvl="0" marL="457200" marR="0" rtl="0" algn="l">
              <a:lnSpc>
                <a:spcPct val="100000"/>
              </a:lnSpc>
              <a:spcBef>
                <a:spcPts val="0"/>
              </a:spcBef>
              <a:spcAft>
                <a:spcPts val="0"/>
              </a:spcAft>
              <a:buSzPts val="1400"/>
              <a:buChar char="•"/>
            </a:pPr>
            <a:r>
              <a:rPr i="0" lang="en-US" u="none" cap="none" strike="noStrike">
                <a:solidFill>
                  <a:srgbClr val="000000"/>
                </a:solidFill>
              </a:rPr>
              <a:t>‘Introduction to Computation and Programming Using Python’ by Guttag</a:t>
            </a:r>
            <a:br>
              <a:rPr i="0" lang="en-US" u="none" cap="none" strike="noStrike"/>
            </a:br>
            <a:r>
              <a:rPr i="0" lang="en-US" u="none" cap="none" strike="noStrike">
                <a:solidFill>
                  <a:srgbClr val="000000"/>
                </a:solidFill>
              </a:rPr>
              <a:t>(ISBN: 0-2625-2500-3)</a:t>
            </a:r>
            <a:endParaRPr i="0" u="none" cap="none" strike="noStrike"/>
          </a:p>
          <a:p>
            <a:pPr indent="-271700" lvl="0" marL="285840" marR="0" rtl="0" algn="l">
              <a:lnSpc>
                <a:spcPct val="100000"/>
              </a:lnSpc>
              <a:spcBef>
                <a:spcPts val="601"/>
              </a:spcBef>
              <a:spcAft>
                <a:spcPts val="0"/>
              </a:spcAft>
              <a:buClr>
                <a:srgbClr val="000000"/>
              </a:buClr>
              <a:buSzPts val="1400"/>
              <a:buChar char="•"/>
            </a:pPr>
            <a:r>
              <a:rPr lang="en-US" strike="noStrike">
                <a:solidFill>
                  <a:srgbClr val="000000"/>
                </a:solidFill>
              </a:rPr>
              <a:t>Why these books?</a:t>
            </a:r>
            <a:endParaRPr strike="noStrike"/>
          </a:p>
          <a:p>
            <a:pPr indent="-317500" lvl="0" marL="457200" marR="0" rtl="0" algn="l">
              <a:lnSpc>
                <a:spcPct val="100000"/>
              </a:lnSpc>
              <a:spcBef>
                <a:spcPts val="0"/>
              </a:spcBef>
              <a:spcAft>
                <a:spcPts val="0"/>
              </a:spcAft>
              <a:buClr>
                <a:srgbClr val="000000"/>
              </a:buClr>
              <a:buSzPts val="1400"/>
              <a:buChar char="•"/>
            </a:pPr>
            <a:r>
              <a:rPr i="0" lang="en-US" u="none" cap="none" strike="noStrike">
                <a:solidFill>
                  <a:srgbClr val="000000"/>
                </a:solidFill>
              </a:rPr>
              <a:t>Evans and Guttag give introduction to programming that is accessible to students without prior programming background</a:t>
            </a:r>
            <a:endParaRPr i="0" u="none" cap="none" strike="noStrike"/>
          </a:p>
          <a:p>
            <a:pPr indent="-317500" lvl="0" marL="457200" marR="0" rtl="0" algn="l">
              <a:lnSpc>
                <a:spcPct val="100000"/>
              </a:lnSpc>
              <a:spcBef>
                <a:spcPts val="0"/>
              </a:spcBef>
              <a:spcAft>
                <a:spcPts val="0"/>
              </a:spcAft>
              <a:buClr>
                <a:srgbClr val="000000"/>
              </a:buClr>
              <a:buSzPts val="1400"/>
              <a:buChar char="•"/>
            </a:pPr>
            <a:r>
              <a:rPr i="0" lang="en-US" u="none" cap="none" strike="noStrike">
                <a:solidFill>
                  <a:srgbClr val="000000"/>
                </a:solidFill>
              </a:rPr>
              <a:t>Evans book places a particular emphasis of the Python programming language used throughout the course. Guttag is based on LISP which is a language we will not use.</a:t>
            </a:r>
            <a:endParaRPr i="0" u="none" cap="none" strike="noStrike"/>
          </a:p>
          <a:p>
            <a:pPr indent="-317500" lvl="0" marL="457200" marR="0" rtl="0" algn="l">
              <a:lnSpc>
                <a:spcPct val="100000"/>
              </a:lnSpc>
              <a:spcBef>
                <a:spcPts val="0"/>
              </a:spcBef>
              <a:spcAft>
                <a:spcPts val="0"/>
              </a:spcAft>
              <a:buClr>
                <a:srgbClr val="000000"/>
              </a:buClr>
              <a:buSzPts val="1400"/>
              <a:buChar char="•"/>
            </a:pPr>
            <a:r>
              <a:rPr i="0" lang="en-US" u="none" cap="none" strike="noStrike">
                <a:solidFill>
                  <a:srgbClr val="000000"/>
                </a:solidFill>
              </a:rPr>
              <a:t>Cormen introduces theoretical concepts in CS for a wide audience</a:t>
            </a:r>
            <a:endParaRPr i="0" u="none" cap="none" strike="noStrike"/>
          </a:p>
          <a:p>
            <a:pPr indent="-271700" lvl="0" marL="285840" marR="0" rtl="0" algn="l">
              <a:lnSpc>
                <a:spcPct val="100000"/>
              </a:lnSpc>
              <a:spcBef>
                <a:spcPts val="1800"/>
              </a:spcBef>
              <a:spcAft>
                <a:spcPts val="0"/>
              </a:spcAft>
              <a:buClr>
                <a:srgbClr val="000000"/>
              </a:buClr>
              <a:buSzPts val="1400"/>
              <a:buFont typeface="Arial"/>
              <a:buChar char="•"/>
            </a:pPr>
            <a:r>
              <a:rPr lang="en-US" strike="noStrike">
                <a:solidFill>
                  <a:srgbClr val="000000"/>
                </a:solidFill>
              </a:rPr>
              <a:t>For advanced reading on algorithm and data structures:</a:t>
            </a:r>
            <a:br>
              <a:rPr lang="en-US"/>
            </a:br>
            <a:r>
              <a:rPr lang="en-US" strike="noStrike">
                <a:solidFill>
                  <a:srgbClr val="000000"/>
                </a:solidFill>
              </a:rPr>
              <a:t>‘Introduction to Algorithms’ by Cormen, Leiserson, Rivest, and Stein    (ISBN: 0-2620-3384-8)</a:t>
            </a:r>
            <a:endParaRPr strike="noStrike"/>
          </a:p>
        </p:txBody>
      </p:sp>
      <p:sp>
        <p:nvSpPr>
          <p:cNvPr id="585" name="Google Shape;585;p72"/>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Literature</a:t>
            </a:r>
            <a:endParaRPr sz="2400" strike="noStrike"/>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3"/>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
          <p:cNvSpPr/>
          <p:nvPr/>
        </p:nvSpPr>
        <p:spPr>
          <a:xfrm>
            <a:off x="0" y="236790"/>
            <a:ext cx="23907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3"/>
          <p:cNvSpPr/>
          <p:nvPr/>
        </p:nvSpPr>
        <p:spPr>
          <a:xfrm>
            <a:off x="372240" y="772200"/>
            <a:ext cx="8398200" cy="2239200"/>
          </a:xfrm>
          <a:prstGeom prst="rect">
            <a:avLst/>
          </a:prstGeom>
          <a:noFill/>
          <a:ln>
            <a:noFill/>
          </a:ln>
        </p:spPr>
        <p:txBody>
          <a:bodyPr anchorCtr="0" anchor="t" bIns="45000" lIns="45700" spcFirstLastPara="1" rIns="45700" wrap="square" tIns="45000">
            <a:noAutofit/>
          </a:bodyPr>
          <a:lstStyle/>
          <a:p>
            <a:pPr indent="-284400" lvl="0" marL="285840" marR="0" rtl="0" algn="l">
              <a:lnSpc>
                <a:spcPct val="100000"/>
              </a:lnSpc>
              <a:spcBef>
                <a:spcPts val="0"/>
              </a:spcBef>
              <a:spcAft>
                <a:spcPts val="0"/>
              </a:spcAft>
              <a:buClr>
                <a:srgbClr val="000000"/>
              </a:buClr>
              <a:buSzPts val="2000"/>
              <a:buChar char="•"/>
            </a:pPr>
            <a:r>
              <a:rPr lang="en-US" sz="2000" strike="noStrike">
                <a:solidFill>
                  <a:srgbClr val="000000"/>
                </a:solidFill>
              </a:rPr>
              <a:t>Information Coding</a:t>
            </a:r>
            <a:endParaRPr sz="2000" strike="noStrike"/>
          </a:p>
          <a:p>
            <a:pPr indent="-284400" lvl="0" marL="285840" marR="0" rtl="0" algn="l">
              <a:lnSpc>
                <a:spcPct val="100000"/>
              </a:lnSpc>
              <a:spcBef>
                <a:spcPts val="1199"/>
              </a:spcBef>
              <a:spcAft>
                <a:spcPts val="0"/>
              </a:spcAft>
              <a:buClr>
                <a:srgbClr val="000000"/>
              </a:buClr>
              <a:buSzPts val="2000"/>
              <a:buChar char="•"/>
            </a:pPr>
            <a:r>
              <a:rPr lang="en-US" sz="2000" strike="noStrike">
                <a:solidFill>
                  <a:srgbClr val="000000"/>
                </a:solidFill>
              </a:rPr>
              <a:t>Memory</a:t>
            </a:r>
            <a:endParaRPr sz="2000" strike="noStrike"/>
          </a:p>
          <a:p>
            <a:pPr indent="-284400" lvl="0" marL="285840" marR="0" rtl="0" algn="l">
              <a:lnSpc>
                <a:spcPct val="100000"/>
              </a:lnSpc>
              <a:spcBef>
                <a:spcPts val="1199"/>
              </a:spcBef>
              <a:spcAft>
                <a:spcPts val="0"/>
              </a:spcAft>
              <a:buClr>
                <a:srgbClr val="000000"/>
              </a:buClr>
              <a:buSzPts val="2000"/>
              <a:buChar char="•"/>
            </a:pPr>
            <a:r>
              <a:rPr lang="en-US" sz="2000" strike="noStrike">
                <a:solidFill>
                  <a:srgbClr val="000000"/>
                </a:solidFill>
              </a:rPr>
              <a:t>Data Types and Structures</a:t>
            </a:r>
            <a:endParaRPr sz="2000" strike="noStrike"/>
          </a:p>
          <a:p>
            <a:pPr indent="0" lvl="0" marL="0" marR="0" rtl="0" algn="l">
              <a:lnSpc>
                <a:spcPct val="100000"/>
              </a:lnSpc>
              <a:spcBef>
                <a:spcPts val="1199"/>
              </a:spcBef>
              <a:spcAft>
                <a:spcPts val="0"/>
              </a:spcAft>
              <a:buNone/>
            </a:pPr>
            <a:r>
              <a:t/>
            </a:r>
            <a:endParaRPr sz="2000" strike="noStrike"/>
          </a:p>
        </p:txBody>
      </p:sp>
      <p:sp>
        <p:nvSpPr>
          <p:cNvPr id="593" name="Google Shape;593;p73"/>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Next Session</a:t>
            </a:r>
            <a:endParaRPr sz="2400" strike="noStrike"/>
          </a:p>
        </p:txBody>
      </p:sp>
      <p:sp>
        <p:nvSpPr>
          <p:cNvPr id="594" name="Google Shape;594;p73"/>
          <p:cNvSpPr/>
          <p:nvPr/>
        </p:nvSpPr>
        <p:spPr>
          <a:xfrm>
            <a:off x="536100" y="3583165"/>
            <a:ext cx="7956000" cy="10770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t>First tutorial: using the terminal and github</a:t>
            </a:r>
            <a:endParaRPr b="1" sz="2300"/>
          </a:p>
          <a:p>
            <a:pPr indent="0" lvl="0" marL="0" rtl="0" algn="ctr">
              <a:spcBef>
                <a:spcPts val="0"/>
              </a:spcBef>
              <a:spcAft>
                <a:spcPts val="0"/>
              </a:spcAft>
              <a:buNone/>
            </a:pPr>
            <a:r>
              <a:rPr b="1" lang="en-US" sz="2300"/>
              <a:t>Don’t miss it!</a:t>
            </a:r>
            <a:endParaRPr b="1"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p:nvPr/>
        </p:nvSpPr>
        <p:spPr>
          <a:xfrm>
            <a:off x="0" y="236790"/>
            <a:ext cx="33948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p:nvPr/>
        </p:nvSpPr>
        <p:spPr>
          <a:xfrm>
            <a:off x="272160" y="236790"/>
            <a:ext cx="57462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The </a:t>
            </a:r>
            <a:r>
              <a:rPr lang="en-US" sz="2400"/>
              <a:t>ICSS</a:t>
            </a:r>
            <a:r>
              <a:rPr i="0" lang="en-US" sz="2400" u="none" cap="none" strike="noStrike">
                <a:solidFill>
                  <a:srgbClr val="000000"/>
                </a:solidFill>
              </a:rPr>
              <a:t> Team</a:t>
            </a:r>
            <a:endParaRPr i="0" sz="2400" u="none" cap="none" strike="noStrike"/>
          </a:p>
        </p:txBody>
      </p:sp>
      <p:sp>
        <p:nvSpPr>
          <p:cNvPr id="177" name="Google Shape;177;p32"/>
          <p:cNvSpPr/>
          <p:nvPr/>
        </p:nvSpPr>
        <p:spPr>
          <a:xfrm>
            <a:off x="372240" y="772200"/>
            <a:ext cx="8398200" cy="1958400"/>
          </a:xfrm>
          <a:prstGeom prst="rect">
            <a:avLst/>
          </a:prstGeom>
          <a:noFill/>
          <a:ln>
            <a:noFill/>
          </a:ln>
        </p:spPr>
        <p:txBody>
          <a:bodyPr anchorCtr="0" anchor="t" bIns="45000" lIns="45700" spcFirstLastPara="1" rIns="45700" wrap="square" tIns="45000">
            <a:noAutofit/>
          </a:bodyPr>
          <a:lstStyle/>
          <a:p>
            <a:pPr indent="0" lvl="0" marL="0" marR="0" rtl="0" algn="l">
              <a:lnSpc>
                <a:spcPct val="110000"/>
              </a:lnSpc>
              <a:spcBef>
                <a:spcPts val="0"/>
              </a:spcBef>
              <a:spcAft>
                <a:spcPts val="0"/>
              </a:spcAft>
              <a:buNone/>
            </a:pPr>
            <a:r>
              <a:rPr b="1" i="0" lang="en-US" sz="1600" u="none" cap="none" strike="noStrike">
                <a:solidFill>
                  <a:srgbClr val="000000"/>
                </a:solidFill>
              </a:rPr>
              <a:t>Lectures:	</a:t>
            </a:r>
            <a:endParaRPr b="1" i="0" sz="1600" u="none" cap="none" strike="noStrike"/>
          </a:p>
          <a:p>
            <a:pPr indent="-214919" lvl="1" marL="431999" marR="0" rtl="0" algn="l">
              <a:lnSpc>
                <a:spcPct val="110000"/>
              </a:lnSpc>
              <a:spcBef>
                <a:spcPts val="601"/>
              </a:spcBef>
              <a:spcAft>
                <a:spcPts val="0"/>
              </a:spcAft>
              <a:buClr>
                <a:srgbClr val="000000"/>
              </a:buClr>
              <a:buSzPts val="720"/>
              <a:buFont typeface="Noto Sans Symbols"/>
              <a:buChar char="●"/>
            </a:pPr>
            <a:r>
              <a:rPr i="0" lang="en-US" sz="1600" u="none" cap="none" strike="noStrike">
                <a:solidFill>
                  <a:srgbClr val="000000"/>
                </a:solidFill>
              </a:rPr>
              <a:t>Prof. Dr. David Garcia Becerra</a:t>
            </a:r>
            <a:br>
              <a:rPr i="0" lang="en-US" sz="1800" u="none" cap="none" strike="noStrike"/>
            </a:br>
            <a:r>
              <a:rPr i="0" lang="en-US" sz="1600" u="none" cap="none" strike="noStrike">
                <a:solidFill>
                  <a:srgbClr val="000000"/>
                </a:solidFill>
              </a:rPr>
              <a:t>		</a:t>
            </a:r>
            <a:r>
              <a:rPr i="0" lang="en-US" sz="1600" u="none" cap="none" strike="noStrike">
                <a:solidFill>
                  <a:srgbClr val="000000"/>
                </a:solidFill>
              </a:rPr>
              <a:t>email: </a:t>
            </a:r>
            <a:r>
              <a:rPr i="0" lang="en-US" sz="1600" u="sng" cap="none" strike="noStrike">
                <a:solidFill>
                  <a:srgbClr val="0000FF"/>
                </a:solidFill>
              </a:rPr>
              <a:t>david.garcia@uni-konstanz.de</a:t>
            </a:r>
            <a:r>
              <a:rPr i="0" lang="en-US" sz="1600" u="none" cap="none" strike="noStrike">
                <a:solidFill>
                  <a:srgbClr val="000000"/>
                </a:solidFill>
              </a:rPr>
              <a:t> </a:t>
            </a:r>
            <a:br>
              <a:rPr i="0" lang="en-US" sz="1800" u="none" cap="none" strike="noStrike"/>
            </a:br>
            <a:r>
              <a:rPr i="0" lang="en-US" sz="1600" u="none" cap="none" strike="noStrike">
                <a:solidFill>
                  <a:srgbClr val="000000"/>
                </a:solidFill>
              </a:rPr>
              <a:t>		</a:t>
            </a:r>
            <a:r>
              <a:rPr lang="en-US" sz="1600"/>
              <a:t>o</a:t>
            </a:r>
            <a:r>
              <a:rPr i="0" lang="en-US" sz="1600" u="none" cap="none" strike="noStrike">
                <a:solidFill>
                  <a:srgbClr val="000000"/>
                </a:solidFill>
              </a:rPr>
              <a:t>ffice: D338</a:t>
            </a:r>
            <a:br>
              <a:rPr lang="en-US" sz="1600"/>
            </a:br>
            <a:r>
              <a:rPr lang="en-US" sz="1600"/>
              <a:t>		consultation hours: Mondays 15:30-16:30, book on Ilias</a:t>
            </a:r>
            <a:endParaRPr sz="1600"/>
          </a:p>
          <a:p>
            <a:pPr indent="0" lvl="0" marL="0" marR="0" rtl="0" algn="l">
              <a:lnSpc>
                <a:spcPct val="110000"/>
              </a:lnSpc>
              <a:spcBef>
                <a:spcPts val="601"/>
              </a:spcBef>
              <a:spcAft>
                <a:spcPts val="0"/>
              </a:spcAft>
              <a:buNone/>
            </a:pPr>
            <a:r>
              <a:rPr b="1" lang="en-US" sz="1600"/>
              <a:t>In-person tutors:</a:t>
            </a:r>
            <a:endParaRPr b="1" i="0" sz="1600" u="none" cap="none" strike="noStrike"/>
          </a:p>
          <a:p>
            <a:pPr indent="-330200" lvl="0" marL="457200" marR="0" rtl="0" algn="l">
              <a:lnSpc>
                <a:spcPct val="110000"/>
              </a:lnSpc>
              <a:spcBef>
                <a:spcPts val="601"/>
              </a:spcBef>
              <a:spcAft>
                <a:spcPts val="0"/>
              </a:spcAft>
              <a:buSzPts val="1600"/>
              <a:buChar char="•"/>
            </a:pPr>
            <a:r>
              <a:rPr lang="en-US" sz="1600">
                <a:solidFill>
                  <a:schemeClr val="dk1"/>
                </a:solidFill>
              </a:rPr>
              <a:t>Liane Strauch </a:t>
            </a:r>
            <a:r>
              <a:rPr lang="en-US" sz="1600" u="sng">
                <a:solidFill>
                  <a:schemeClr val="hlink"/>
                </a:solidFill>
                <a:hlinkClick r:id="rId3"/>
              </a:rPr>
              <a:t>liane.strauch@uni-konstanz.de</a:t>
            </a:r>
            <a:r>
              <a:rPr lang="en-US" sz="1600">
                <a:solidFill>
                  <a:schemeClr val="dk1"/>
                </a:solidFill>
              </a:rPr>
              <a:t> </a:t>
            </a:r>
            <a:endParaRPr sz="1600">
              <a:solidFill>
                <a:schemeClr val="dk1"/>
              </a:solidFill>
            </a:endParaRPr>
          </a:p>
          <a:p>
            <a:pPr indent="-330200" lvl="0" marL="457200" marR="0" rtl="0" algn="l">
              <a:lnSpc>
                <a:spcPct val="110000"/>
              </a:lnSpc>
              <a:spcBef>
                <a:spcPts val="601"/>
              </a:spcBef>
              <a:spcAft>
                <a:spcPts val="0"/>
              </a:spcAft>
              <a:buSzPts val="1600"/>
              <a:buChar char="•"/>
            </a:pPr>
            <a:r>
              <a:rPr lang="en-US" sz="1600">
                <a:solidFill>
                  <a:schemeClr val="dk1"/>
                </a:solidFill>
              </a:rPr>
              <a:t>Claire Jordan </a:t>
            </a:r>
            <a:r>
              <a:rPr lang="en-US" sz="1600" u="sng">
                <a:solidFill>
                  <a:schemeClr val="hlink"/>
                </a:solidFill>
                <a:hlinkClick r:id="rId4"/>
              </a:rPr>
              <a:t>claire.jordan@uni-konstanz.de</a:t>
            </a:r>
            <a:endParaRPr sz="1600"/>
          </a:p>
          <a:p>
            <a:pPr indent="-330200" lvl="0" marL="457200" marR="0" rtl="0" algn="l">
              <a:lnSpc>
                <a:spcPct val="110000"/>
              </a:lnSpc>
              <a:spcBef>
                <a:spcPts val="601"/>
              </a:spcBef>
              <a:spcAft>
                <a:spcPts val="0"/>
              </a:spcAft>
              <a:buSzPts val="1600"/>
              <a:buChar char="•"/>
            </a:pPr>
            <a:r>
              <a:rPr lang="en-US" sz="1600"/>
              <a:t>Elena Solar </a:t>
            </a:r>
            <a:r>
              <a:rPr lang="en-US" sz="1600" u="sng">
                <a:solidFill>
                  <a:schemeClr val="hlink"/>
                </a:solidFill>
                <a:hlinkClick r:id="rId5"/>
              </a:rPr>
              <a:t>elena.solar@uni-konstanz.de</a:t>
            </a:r>
            <a:r>
              <a:rPr lang="en-US" sz="1600"/>
              <a:t> </a:t>
            </a:r>
            <a:endParaRPr sz="1600"/>
          </a:p>
          <a:p>
            <a:pPr indent="0" lvl="0" marL="0" marR="0" rtl="0" algn="l">
              <a:lnSpc>
                <a:spcPct val="110000"/>
              </a:lnSpc>
              <a:spcBef>
                <a:spcPts val="601"/>
              </a:spcBef>
              <a:spcAft>
                <a:spcPts val="0"/>
              </a:spcAft>
              <a:buNone/>
            </a:pPr>
            <a:r>
              <a:rPr b="1" lang="en-US" sz="1600"/>
              <a:t>Online support for assignments (through Discord):</a:t>
            </a:r>
            <a:endParaRPr b="1" sz="1600"/>
          </a:p>
          <a:p>
            <a:pPr indent="-330200" lvl="0" marL="457200" rtl="0" algn="l">
              <a:lnSpc>
                <a:spcPct val="110000"/>
              </a:lnSpc>
              <a:spcBef>
                <a:spcPts val="601"/>
              </a:spcBef>
              <a:spcAft>
                <a:spcPts val="0"/>
              </a:spcAft>
              <a:buClr>
                <a:schemeClr val="dk1"/>
              </a:buClr>
              <a:buSzPts val="1600"/>
              <a:buChar char="•"/>
            </a:pPr>
            <a:r>
              <a:rPr lang="en-US" sz="1600">
                <a:solidFill>
                  <a:schemeClr val="dk1"/>
                </a:solidFill>
              </a:rPr>
              <a:t>Andri Rutschmann</a:t>
            </a:r>
            <a:r>
              <a:rPr lang="en-US" sz="1600">
                <a:solidFill>
                  <a:schemeClr val="dk1"/>
                </a:solidFill>
              </a:rPr>
              <a:t> </a:t>
            </a:r>
            <a:r>
              <a:rPr lang="en-US" sz="1600" u="sng">
                <a:solidFill>
                  <a:schemeClr val="hlink"/>
                </a:solidFill>
                <a:hlinkClick r:id="rId6"/>
              </a:rPr>
              <a:t>andri.rutschmann@uni-konstanz.de</a:t>
            </a:r>
            <a:r>
              <a:rPr lang="en-US" sz="1600">
                <a:solidFill>
                  <a:schemeClr val="dk1"/>
                </a:solidFill>
              </a:rPr>
              <a:t> </a:t>
            </a:r>
            <a:endParaRPr sz="1600">
              <a:solidFill>
                <a:schemeClr val="dk1"/>
              </a:solidFill>
            </a:endParaRPr>
          </a:p>
          <a:p>
            <a:pPr indent="0" lvl="0" marL="0" marR="0" rtl="0" algn="l">
              <a:lnSpc>
                <a:spcPct val="110000"/>
              </a:lnSpc>
              <a:spcBef>
                <a:spcPts val="601"/>
              </a:spcBef>
              <a:spcAft>
                <a:spcPts val="0"/>
              </a:spcAft>
              <a:buNone/>
            </a:pPr>
            <a:r>
              <a:t/>
            </a:r>
            <a:endParaRPr sz="1600"/>
          </a:p>
          <a:p>
            <a:pPr indent="0" lvl="0" marL="0" marR="0" rtl="0" algn="l">
              <a:lnSpc>
                <a:spcPct val="110000"/>
              </a:lnSpc>
              <a:spcBef>
                <a:spcPts val="601"/>
              </a:spcBef>
              <a:spcAft>
                <a:spcPts val="0"/>
              </a:spcAft>
              <a:buNone/>
            </a:pPr>
            <a:r>
              <a:t/>
            </a:r>
            <a:endParaRPr b="0" i="0" sz="1600" u="none" cap="none" strike="noStrike">
              <a:latin typeface="Arial"/>
              <a:ea typeface="Arial"/>
              <a:cs typeface="Arial"/>
              <a:sym typeface="Arial"/>
            </a:endParaRPr>
          </a:p>
        </p:txBody>
      </p:sp>
      <p:pic>
        <p:nvPicPr>
          <p:cNvPr id="178" name="Google Shape;178;p32"/>
          <p:cNvPicPr preferRelativeResize="0"/>
          <p:nvPr/>
        </p:nvPicPr>
        <p:blipFill rotWithShape="1">
          <a:blip r:embed="rId7">
            <a:alphaModFix/>
          </a:blip>
          <a:srcRect b="8130" l="0" r="31082" t="0"/>
          <a:stretch/>
        </p:blipFill>
        <p:spPr>
          <a:xfrm>
            <a:off x="7561375" y="3111250"/>
            <a:ext cx="1300925" cy="1734088"/>
          </a:xfrm>
          <a:prstGeom prst="rect">
            <a:avLst/>
          </a:prstGeom>
          <a:noFill/>
          <a:ln>
            <a:noFill/>
          </a:ln>
        </p:spPr>
      </p:pic>
      <p:pic>
        <p:nvPicPr>
          <p:cNvPr id="179" name="Google Shape;179;p32"/>
          <p:cNvPicPr preferRelativeResize="0"/>
          <p:nvPr/>
        </p:nvPicPr>
        <p:blipFill rotWithShape="1">
          <a:blip r:embed="rId8">
            <a:alphaModFix/>
          </a:blip>
          <a:srcRect b="27684" l="8382" r="0" t="12649"/>
          <a:stretch/>
        </p:blipFill>
        <p:spPr>
          <a:xfrm>
            <a:off x="5957850" y="2323150"/>
            <a:ext cx="1488424" cy="1723351"/>
          </a:xfrm>
          <a:prstGeom prst="rect">
            <a:avLst/>
          </a:prstGeom>
          <a:noFill/>
          <a:ln>
            <a:noFill/>
          </a:ln>
        </p:spPr>
      </p:pic>
      <p:pic>
        <p:nvPicPr>
          <p:cNvPr id="180" name="Google Shape;180;p32"/>
          <p:cNvPicPr preferRelativeResize="0"/>
          <p:nvPr/>
        </p:nvPicPr>
        <p:blipFill>
          <a:blip r:embed="rId9">
            <a:alphaModFix/>
          </a:blip>
          <a:stretch>
            <a:fillRect/>
          </a:stretch>
        </p:blipFill>
        <p:spPr>
          <a:xfrm>
            <a:off x="7508725" y="1128749"/>
            <a:ext cx="1300916" cy="1723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p:nvPr/>
        </p:nvSpPr>
        <p:spPr>
          <a:xfrm>
            <a:off x="8982000" y="4970160"/>
            <a:ext cx="1605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0" y="236790"/>
            <a:ext cx="18489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583790" y="1220075"/>
            <a:ext cx="8398200" cy="1667400"/>
          </a:xfrm>
          <a:prstGeom prst="rect">
            <a:avLst/>
          </a:prstGeom>
          <a:noFill/>
          <a:ln>
            <a:noFill/>
          </a:ln>
        </p:spPr>
        <p:txBody>
          <a:bodyPr anchorCtr="0" anchor="t" bIns="45000" lIns="45700" spcFirstLastPara="1" rIns="45700" wrap="square" tIns="45000">
            <a:noAutofit/>
          </a:bodyPr>
          <a:lstStyle/>
          <a:p>
            <a:pPr indent="-487509" lvl="0" marL="457200" marR="0" rtl="0" algn="l">
              <a:lnSpc>
                <a:spcPct val="100000"/>
              </a:lnSpc>
              <a:spcBef>
                <a:spcPts val="1199"/>
              </a:spcBef>
              <a:spcAft>
                <a:spcPts val="0"/>
              </a:spcAft>
              <a:buClr>
                <a:srgbClr val="000000"/>
              </a:buClr>
              <a:buSzPts val="2500"/>
              <a:buAutoNum type="arabicPeriod"/>
            </a:pPr>
            <a:r>
              <a:rPr lang="en-US" sz="2500"/>
              <a:t>Course Motivations and Objectives</a:t>
            </a:r>
            <a:endParaRPr sz="2500"/>
          </a:p>
          <a:p>
            <a:pPr indent="-487509" lvl="0" marL="457200" marR="0" rtl="0" algn="l">
              <a:lnSpc>
                <a:spcPct val="100000"/>
              </a:lnSpc>
              <a:spcBef>
                <a:spcPts val="1199"/>
              </a:spcBef>
              <a:spcAft>
                <a:spcPts val="0"/>
              </a:spcAft>
              <a:buClr>
                <a:srgbClr val="000000"/>
              </a:buClr>
              <a:buSzPts val="2500"/>
              <a:buAutoNum type="arabicPeriod"/>
            </a:pPr>
            <a:r>
              <a:rPr lang="en-US" sz="2500"/>
              <a:t>Course </a:t>
            </a:r>
            <a:r>
              <a:rPr i="0" lang="en-US" sz="2500" u="none" cap="none" strike="noStrike">
                <a:solidFill>
                  <a:srgbClr val="000000"/>
                </a:solidFill>
              </a:rPr>
              <a:t>Overview</a:t>
            </a:r>
            <a:endParaRPr sz="2500">
              <a:solidFill>
                <a:schemeClr val="dk1"/>
              </a:solidFill>
            </a:endParaRPr>
          </a:p>
          <a:p>
            <a:pPr indent="-487509" lvl="0" marL="457200" marR="0" rtl="0" algn="l">
              <a:lnSpc>
                <a:spcPct val="100000"/>
              </a:lnSpc>
              <a:spcBef>
                <a:spcPts val="1199"/>
              </a:spcBef>
              <a:spcAft>
                <a:spcPts val="0"/>
              </a:spcAft>
              <a:buSzPts val="2500"/>
              <a:buAutoNum type="arabicPeriod"/>
            </a:pPr>
            <a:r>
              <a:rPr lang="en-US" sz="2500"/>
              <a:t>Formalities</a:t>
            </a:r>
            <a:endParaRPr sz="2500"/>
          </a:p>
          <a:p>
            <a:pPr indent="-487509" lvl="0" marL="457200" marR="0" rtl="0" algn="l">
              <a:lnSpc>
                <a:spcPct val="100000"/>
              </a:lnSpc>
              <a:spcBef>
                <a:spcPts val="1199"/>
              </a:spcBef>
              <a:spcAft>
                <a:spcPts val="0"/>
              </a:spcAft>
              <a:buClr>
                <a:srgbClr val="000000"/>
              </a:buClr>
              <a:buSzPts val="2500"/>
              <a:buAutoNum type="arabicPeriod"/>
            </a:pPr>
            <a:r>
              <a:rPr lang="en-US" sz="2500"/>
              <a:t>A Brief Introduction to </a:t>
            </a:r>
            <a:r>
              <a:rPr i="0" lang="en-US" sz="2500" u="none" cap="none" strike="noStrike">
                <a:solidFill>
                  <a:srgbClr val="000000"/>
                </a:solidFill>
              </a:rPr>
              <a:t>Computer Science</a:t>
            </a:r>
            <a:endParaRPr i="0" sz="2500" u="none" cap="none" strike="noStrike"/>
          </a:p>
          <a:p>
            <a:pPr indent="-487509" lvl="0" marL="457200" marR="0" rtl="0" algn="l">
              <a:lnSpc>
                <a:spcPct val="100000"/>
              </a:lnSpc>
              <a:spcBef>
                <a:spcPts val="1199"/>
              </a:spcBef>
              <a:spcAft>
                <a:spcPts val="0"/>
              </a:spcAft>
              <a:buClr>
                <a:srgbClr val="000000"/>
              </a:buClr>
              <a:buSzPts val="2500"/>
              <a:buAutoNum type="arabicPeriod"/>
            </a:pPr>
            <a:r>
              <a:rPr i="0" lang="en-US" sz="2500" u="none" cap="none" strike="noStrike">
                <a:solidFill>
                  <a:srgbClr val="000000"/>
                </a:solidFill>
              </a:rPr>
              <a:t>Literature</a:t>
            </a:r>
            <a:endParaRPr i="0" sz="2500" u="none" cap="none" strike="noStrike"/>
          </a:p>
        </p:txBody>
      </p:sp>
      <p:sp>
        <p:nvSpPr>
          <p:cNvPr id="188" name="Google Shape;188;p33"/>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Outline</a:t>
            </a:r>
            <a:endParaRPr i="0" sz="24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0" y="236790"/>
            <a:ext cx="42984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i="0" lang="en-US" sz="2400" u="none" cap="none" strike="noStrike">
                <a:solidFill>
                  <a:srgbClr val="000000"/>
                </a:solidFill>
              </a:rPr>
              <a:t>The Digital Society</a:t>
            </a:r>
            <a:endParaRPr i="0" sz="2400" u="none" cap="none" strike="noStrike"/>
          </a:p>
        </p:txBody>
      </p:sp>
      <p:pic>
        <p:nvPicPr>
          <p:cNvPr id="196" name="Google Shape;196;p34"/>
          <p:cNvPicPr preferRelativeResize="0"/>
          <p:nvPr/>
        </p:nvPicPr>
        <p:blipFill rotWithShape="1">
          <a:blip r:embed="rId3">
            <a:alphaModFix/>
          </a:blip>
          <a:srcRect b="0" l="0" r="0" t="0"/>
          <a:stretch/>
        </p:blipFill>
        <p:spPr>
          <a:xfrm>
            <a:off x="5442150" y="1369216"/>
            <a:ext cx="3355200" cy="2621908"/>
          </a:xfrm>
          <a:prstGeom prst="rect">
            <a:avLst/>
          </a:prstGeom>
          <a:noFill/>
          <a:ln>
            <a:noFill/>
          </a:ln>
        </p:spPr>
      </p:pic>
      <p:sp>
        <p:nvSpPr>
          <p:cNvPr id="197" name="Google Shape;197;p34"/>
          <p:cNvSpPr txBox="1"/>
          <p:nvPr/>
        </p:nvSpPr>
        <p:spPr>
          <a:xfrm>
            <a:off x="272150" y="991250"/>
            <a:ext cx="5374800" cy="39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700"/>
              <a:t>More and more of our actions happen</a:t>
            </a:r>
            <a:endParaRPr sz="1700"/>
          </a:p>
          <a:p>
            <a:pPr indent="0" lvl="0" marL="0" rtl="0" algn="l">
              <a:spcBef>
                <a:spcPts val="0"/>
              </a:spcBef>
              <a:spcAft>
                <a:spcPts val="0"/>
              </a:spcAft>
              <a:buNone/>
            </a:pPr>
            <a:r>
              <a:rPr lang="en-US" sz="1700"/>
              <a:t>through digital technologies, e.g.:</a:t>
            </a:r>
            <a:endParaRPr sz="1700"/>
          </a:p>
          <a:p>
            <a:pPr indent="0" lvl="0" marL="0" rtl="0" algn="l">
              <a:spcBef>
                <a:spcPts val="0"/>
              </a:spcBef>
              <a:spcAft>
                <a:spcPts val="0"/>
              </a:spcAft>
              <a:buClr>
                <a:schemeClr val="dk1"/>
              </a:buClr>
              <a:buSzPts val="1100"/>
              <a:buFont typeface="Arial"/>
              <a:buNone/>
            </a:pPr>
            <a:r>
              <a:t/>
            </a:r>
            <a:endParaRPr sz="1700"/>
          </a:p>
          <a:p>
            <a:pPr indent="-336550" lvl="0" marL="457200" rtl="0" algn="l">
              <a:lnSpc>
                <a:spcPct val="150000"/>
              </a:lnSpc>
              <a:spcBef>
                <a:spcPts val="0"/>
              </a:spcBef>
              <a:spcAft>
                <a:spcPts val="0"/>
              </a:spcAft>
              <a:buSzPts val="1700"/>
              <a:buChar char="●"/>
            </a:pPr>
            <a:r>
              <a:rPr lang="en-US" sz="1700"/>
              <a:t>Searching for a job online</a:t>
            </a:r>
            <a:endParaRPr sz="1700"/>
          </a:p>
          <a:p>
            <a:pPr indent="-336550" lvl="0" marL="457200" rtl="0" algn="l">
              <a:lnSpc>
                <a:spcPct val="150000"/>
              </a:lnSpc>
              <a:spcBef>
                <a:spcPts val="0"/>
              </a:spcBef>
              <a:spcAft>
                <a:spcPts val="0"/>
              </a:spcAft>
              <a:buSzPts val="1700"/>
              <a:buChar char="●"/>
            </a:pPr>
            <a:r>
              <a:rPr lang="en-US" sz="1700"/>
              <a:t>Talking with a family member over the phone</a:t>
            </a:r>
            <a:endParaRPr sz="1700"/>
          </a:p>
          <a:p>
            <a:pPr indent="-336550" lvl="0" marL="457200" rtl="0" algn="l">
              <a:lnSpc>
                <a:spcPct val="150000"/>
              </a:lnSpc>
              <a:spcBef>
                <a:spcPts val="0"/>
              </a:spcBef>
              <a:spcAft>
                <a:spcPts val="0"/>
              </a:spcAft>
              <a:buSzPts val="1700"/>
              <a:buChar char="●"/>
            </a:pPr>
            <a:r>
              <a:rPr lang="en-US" sz="1700"/>
              <a:t>Sharing open source code</a:t>
            </a:r>
            <a:endParaRPr sz="1700"/>
          </a:p>
          <a:p>
            <a:pPr indent="-336550" lvl="0" marL="457200" rtl="0" algn="l">
              <a:lnSpc>
                <a:spcPct val="150000"/>
              </a:lnSpc>
              <a:spcBef>
                <a:spcPts val="0"/>
              </a:spcBef>
              <a:spcAft>
                <a:spcPts val="0"/>
              </a:spcAft>
              <a:buSzPts val="1700"/>
              <a:buChar char="●"/>
            </a:pPr>
            <a:r>
              <a:rPr lang="en-US" sz="1700"/>
              <a:t>Posting a video on a social networking site</a:t>
            </a:r>
            <a:endParaRPr sz="1700"/>
          </a:p>
          <a:p>
            <a:pPr indent="-336550" lvl="0" marL="457200" rtl="0" algn="l">
              <a:lnSpc>
                <a:spcPct val="150000"/>
              </a:lnSpc>
              <a:spcBef>
                <a:spcPts val="0"/>
              </a:spcBef>
              <a:spcAft>
                <a:spcPts val="0"/>
              </a:spcAft>
              <a:buSzPts val="1700"/>
              <a:buChar char="●"/>
            </a:pPr>
            <a:r>
              <a:rPr lang="en-US" sz="1700"/>
              <a:t>Paying at the supermarket with a credit card</a:t>
            </a:r>
            <a:endParaRPr sz="1700"/>
          </a:p>
          <a:p>
            <a:pPr indent="-336550" lvl="0" marL="457200" rtl="0" algn="l">
              <a:lnSpc>
                <a:spcPct val="150000"/>
              </a:lnSpc>
              <a:spcBef>
                <a:spcPts val="0"/>
              </a:spcBef>
              <a:spcAft>
                <a:spcPts val="0"/>
              </a:spcAft>
              <a:buSzPts val="1700"/>
              <a:buChar char="●"/>
            </a:pPr>
            <a:r>
              <a:rPr lang="en-US" sz="1700"/>
              <a:t>Chatting with your boss on a company instant messenger</a:t>
            </a:r>
            <a:endParaRPr sz="1700"/>
          </a:p>
          <a:p>
            <a:pPr indent="0" lvl="0" marL="0" rtl="0" algn="l">
              <a:spcBef>
                <a:spcPts val="0"/>
              </a:spcBef>
              <a:spcAft>
                <a:spcPts val="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182160" y="236790"/>
            <a:ext cx="42984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The Digital Transformation</a:t>
            </a:r>
            <a:endParaRPr sz="2400" strike="noStrike"/>
          </a:p>
        </p:txBody>
      </p:sp>
      <p:sp>
        <p:nvSpPr>
          <p:cNvPr id="205" name="Google Shape;205;p35"/>
          <p:cNvSpPr txBox="1"/>
          <p:nvPr/>
        </p:nvSpPr>
        <p:spPr>
          <a:xfrm>
            <a:off x="454350" y="996900"/>
            <a:ext cx="8235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t>The growth in adoption and evolution of these technologies is the </a:t>
            </a:r>
            <a:r>
              <a:rPr b="1" lang="en-US" sz="1800"/>
              <a:t>digital</a:t>
            </a:r>
            <a:endParaRPr b="1" sz="1800"/>
          </a:p>
          <a:p>
            <a:pPr indent="0" lvl="0" marL="0" rtl="0" algn="l">
              <a:spcBef>
                <a:spcPts val="0"/>
              </a:spcBef>
              <a:spcAft>
                <a:spcPts val="0"/>
              </a:spcAft>
              <a:buClr>
                <a:schemeClr val="dk1"/>
              </a:buClr>
              <a:buSzPts val="1100"/>
              <a:buFont typeface="Arial"/>
              <a:buNone/>
            </a:pPr>
            <a:r>
              <a:rPr b="1" lang="en-US" sz="1800"/>
              <a:t>transformation </a:t>
            </a:r>
            <a:r>
              <a:rPr lang="en-US" sz="1800"/>
              <a:t>of society, which has some consequences: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Datafication:</a:t>
            </a:r>
            <a:r>
              <a:rPr lang="en-US" sz="1800"/>
              <a:t> Digital technologies generate data traces that can persist and be analyzed</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How individuals interact with digital technologies is based on the code of</a:t>
            </a:r>
            <a:endParaRPr sz="1800"/>
          </a:p>
          <a:p>
            <a:pPr indent="0" lvl="0" marL="457200" rtl="0" algn="l">
              <a:spcBef>
                <a:spcPts val="0"/>
              </a:spcBef>
              <a:spcAft>
                <a:spcPts val="0"/>
              </a:spcAft>
              <a:buNone/>
            </a:pPr>
            <a:r>
              <a:rPr lang="en-US" sz="1800"/>
              <a:t>software running on them. The design of that code is based on algorithms</a:t>
            </a:r>
            <a:endParaRPr sz="1800"/>
          </a:p>
          <a:p>
            <a:pPr indent="0" lvl="0" marL="457200" rtl="0" algn="l">
              <a:spcBef>
                <a:spcPts val="0"/>
              </a:spcBef>
              <a:spcAft>
                <a:spcPts val="0"/>
              </a:spcAft>
              <a:buNone/>
            </a:pPr>
            <a:r>
              <a:rPr lang="en-US" sz="1800"/>
              <a:t>that describe the rules of how the technology operates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Digital technologies might use data produce by humans in their algorithms, for example through machine learning models to personalize content or make predictions</a:t>
            </a:r>
            <a:endParaRPr sz="1800"/>
          </a:p>
          <a:p>
            <a:pPr indent="0" lvl="0" marL="0" rtl="0" algn="l">
              <a:spcBef>
                <a:spcPts val="0"/>
              </a:spcBef>
              <a:spcAft>
                <a:spcPts val="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p:nvPr/>
        </p:nvSpPr>
        <p:spPr>
          <a:xfrm>
            <a:off x="8924040" y="4970160"/>
            <a:ext cx="2184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0" y="236790"/>
            <a:ext cx="4298400" cy="431700"/>
          </a:xfrm>
          <a:prstGeom prst="rect">
            <a:avLst/>
          </a:prstGeom>
          <a:solidFill>
            <a:srgbClr val="A5E0F3"/>
          </a:solidFill>
          <a:ln>
            <a:noFill/>
          </a:ln>
          <a:effectLst>
            <a:outerShdw blurRad="50800" rotWithShape="0" dir="2700000" dist="37674">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a:off x="272160" y="236790"/>
            <a:ext cx="7956000" cy="431700"/>
          </a:xfrm>
          <a:prstGeom prst="rect">
            <a:avLst/>
          </a:prstGeom>
          <a:noFill/>
          <a:ln>
            <a:noFill/>
          </a:ln>
        </p:spPr>
        <p:txBody>
          <a:bodyPr anchorCtr="0" anchor="ctr" bIns="45000" lIns="45700" spcFirstLastPara="1" rIns="45700" wrap="square" tIns="45000">
            <a:noAutofit/>
          </a:bodyPr>
          <a:lstStyle/>
          <a:p>
            <a:pPr indent="0" lvl="0" marL="0" marR="0" rtl="0" algn="l">
              <a:lnSpc>
                <a:spcPct val="100000"/>
              </a:lnSpc>
              <a:spcBef>
                <a:spcPts val="0"/>
              </a:spcBef>
              <a:spcAft>
                <a:spcPts val="0"/>
              </a:spcAft>
              <a:buNone/>
            </a:pPr>
            <a:r>
              <a:rPr lang="en-US" sz="2400" strike="noStrike">
                <a:solidFill>
                  <a:srgbClr val="000000"/>
                </a:solidFill>
              </a:rPr>
              <a:t>Digital trace data</a:t>
            </a:r>
            <a:endParaRPr sz="2400" strike="noStrike"/>
          </a:p>
        </p:txBody>
      </p:sp>
      <p:sp>
        <p:nvSpPr>
          <p:cNvPr id="213" name="Google Shape;213;p36"/>
          <p:cNvSpPr/>
          <p:nvPr/>
        </p:nvSpPr>
        <p:spPr>
          <a:xfrm>
            <a:off x="6810295" y="4582753"/>
            <a:ext cx="2213400" cy="19290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None/>
            </a:pPr>
            <a:r>
              <a:rPr b="0" i="1" lang="en-US" sz="1100" u="sng" strike="noStrike">
                <a:solidFill>
                  <a:srgbClr val="0000FF"/>
                </a:solidFill>
                <a:latin typeface="Arial"/>
                <a:ea typeface="Arial"/>
                <a:cs typeface="Arial"/>
                <a:sym typeface="Arial"/>
                <a:hlinkClick r:id="rId3">
                  <a:extLst>
                    <a:ext uri="{A12FA001-AC4F-418D-AE19-62706E023703}">
                      <ahyp:hlinkClr val="tx"/>
                    </a:ext>
                  </a:extLst>
                </a:hlinkClick>
              </a:rPr>
              <a:t>Facebook: Visualizing Friendships</a:t>
            </a:r>
            <a:endParaRPr b="0" sz="1100" strike="noStrike">
              <a:latin typeface="Arial"/>
              <a:ea typeface="Arial"/>
              <a:cs typeface="Arial"/>
              <a:sym typeface="Arial"/>
            </a:endParaRPr>
          </a:p>
        </p:txBody>
      </p:sp>
      <p:pic>
        <p:nvPicPr>
          <p:cNvPr id="214" name="Google Shape;214;p36"/>
          <p:cNvPicPr preferRelativeResize="0"/>
          <p:nvPr/>
        </p:nvPicPr>
        <p:blipFill rotWithShape="1">
          <a:blip r:embed="rId4">
            <a:alphaModFix/>
          </a:blip>
          <a:srcRect b="0" l="0" r="0" t="0"/>
          <a:stretch/>
        </p:blipFill>
        <p:spPr>
          <a:xfrm>
            <a:off x="965601" y="767900"/>
            <a:ext cx="7469856" cy="371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